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embeddedFontLst>
    <p:embeddedFont>
      <p:font typeface="DM Sans"/>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94" Type="http://schemas.openxmlformats.org/officeDocument/2006/relationships/font" Target="fonts/DMSans-boldItalic.fnt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DMSans-regular.fntdata"/><Relationship Id="rId90" Type="http://schemas.openxmlformats.org/officeDocument/2006/relationships/slide" Target="slides/slide85.xml"/><Relationship Id="rId93" Type="http://schemas.openxmlformats.org/officeDocument/2006/relationships/font" Target="fonts/DMSans-italic.fntdata"/><Relationship Id="rId92" Type="http://schemas.openxmlformats.org/officeDocument/2006/relationships/font" Target="fonts/DMSans-bold.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df465d44f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1df465d44ff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df465d44f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df465d44f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df465d44f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df465d44f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df465d44f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df465d44f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df465d44ff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1df465d44ff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latin typeface="DM Sans"/>
                <a:ea typeface="DM Sans"/>
                <a:cs typeface="DM Sans"/>
                <a:sym typeface="DM Sans"/>
              </a:rPr>
              <a:t>Profesor/a: </a:t>
            </a:r>
            <a:r>
              <a:rPr lang="es">
                <a:latin typeface="DM Sans"/>
                <a:ea typeface="DM Sans"/>
                <a:cs typeface="DM Sans"/>
                <a:sym typeface="DM Sans"/>
              </a:rPr>
              <a:t>mostrar en vivo compartiendo pantalla.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df465d44ff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df465d44ff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df465d44ff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1df465d44ff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df465d44ff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1df465d44ff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df465d44ff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1df465d44ff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df465d44ff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df465d44ff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df465d44f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1df465d44ff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df465d44f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g1df465d44ff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df465d44ff_0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df465d44ff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latin typeface="DM Sans"/>
                <a:ea typeface="DM Sans"/>
                <a:cs typeface="DM Sans"/>
                <a:sym typeface="DM Sans"/>
              </a:rPr>
              <a:t>Profesor/a:</a:t>
            </a:r>
            <a:r>
              <a:rPr lang="es">
                <a:latin typeface="DM Sans"/>
                <a:ea typeface="DM Sans"/>
                <a:cs typeface="DM Sans"/>
                <a:sym typeface="DM Sans"/>
              </a:rPr>
              <a:t> codear en vivo el ejemplo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df465d44f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df465d44f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latin typeface="DM Sans"/>
                <a:ea typeface="DM Sans"/>
                <a:cs typeface="DM Sans"/>
                <a:sym typeface="DM Sans"/>
              </a:rPr>
              <a:t>Profesor/a:</a:t>
            </a:r>
            <a:r>
              <a:rPr lang="es">
                <a:latin typeface="DM Sans"/>
                <a:ea typeface="DM Sans"/>
                <a:cs typeface="DM Sans"/>
                <a:sym typeface="DM Sans"/>
              </a:rPr>
              <a:t> explicar codeando en vivo los ejemplos y explicar qué ha pasado al utilizar con múltiples ifs anidados.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df465d44ff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df465d44ff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df465d44ff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1df465d44ff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df465d44ff_0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1df465d44ff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El resultado es: </a:t>
            </a:r>
            <a:r>
              <a:rPr lang="es" sz="1150">
                <a:solidFill>
                  <a:srgbClr val="2D47E6"/>
                </a:solidFill>
                <a:highlight>
                  <a:srgbClr val="F8F8F8"/>
                </a:highlight>
                <a:latin typeface="Courier New"/>
                <a:ea typeface="Courier New"/>
                <a:cs typeface="Courier New"/>
                <a:sym typeface="Courier New"/>
              </a:rPr>
              <a:t>"A es igual a cinco"</a:t>
            </a:r>
            <a:br>
              <a:rPr lang="es" sz="1150">
                <a:solidFill>
                  <a:srgbClr val="2D47E6"/>
                </a:solidFill>
                <a:highlight>
                  <a:srgbClr val="F8F8F8"/>
                </a:highlight>
                <a:latin typeface="Courier New"/>
                <a:ea typeface="Courier New"/>
                <a:cs typeface="Courier New"/>
                <a:sym typeface="Courier New"/>
              </a:rPr>
            </a:br>
            <a:br>
              <a:rPr lang="es" sz="1150">
                <a:solidFill>
                  <a:srgbClr val="2D47E6"/>
                </a:solidFill>
                <a:highlight>
                  <a:srgbClr val="F8F8F8"/>
                </a:highlight>
                <a:latin typeface="Courier New"/>
                <a:ea typeface="Courier New"/>
                <a:cs typeface="Courier New"/>
                <a:sym typeface="Courier New"/>
              </a:rPr>
            </a:b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codear en vivo compartiendo pantalla el ejemplo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df465d44ff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1df465d44ff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codear en vivo compartiendo pantalla el ejemplo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df465d44f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1df465d44ff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latin typeface="DM Sans"/>
                <a:ea typeface="DM Sans"/>
                <a:cs typeface="DM Sans"/>
                <a:sym typeface="DM Sans"/>
              </a:rPr>
              <a:t>Profesor/a: </a:t>
            </a:r>
            <a:r>
              <a:rPr lang="es">
                <a:latin typeface="DM Sans"/>
                <a:ea typeface="DM Sans"/>
                <a:cs typeface="DM Sans"/>
                <a:sym typeface="DM Sans"/>
              </a:rPr>
              <a:t>explicar con un ejemplo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df465d44f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1df465d44ff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df465d44ff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1df465d44ff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df465d44ff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df465d44f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df465d44f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df465d44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df465d44ff_0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df465d44ff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df465d44ff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df465d44ff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df465d44ff_0_2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1df465d44ff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edad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"¿Cuál es tu edad?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edad &lt; </a:t>
            </a:r>
            <a:r>
              <a:rPr lang="es" sz="1050">
                <a:solidFill>
                  <a:srgbClr val="09885A"/>
                </a:solidFill>
                <a:highlight>
                  <a:srgbClr val="FFFFFE"/>
                </a:highlight>
                <a:latin typeface="Courier New"/>
                <a:ea typeface="Courier New"/>
                <a:cs typeface="Courier New"/>
                <a:sym typeface="Courier New"/>
              </a:rPr>
              <a:t>18</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print (</a:t>
            </a:r>
            <a:r>
              <a:rPr lang="es" sz="1050">
                <a:solidFill>
                  <a:srgbClr val="A31515"/>
                </a:solidFill>
                <a:highlight>
                  <a:srgbClr val="FFFFFE"/>
                </a:highlight>
                <a:latin typeface="Courier New"/>
                <a:ea typeface="Courier New"/>
                <a:cs typeface="Courier New"/>
                <a:sym typeface="Courier New"/>
              </a:rPr>
              <a:t>"Eres menor de edad."</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else</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795E26"/>
                </a:solidFill>
                <a:highlight>
                  <a:srgbClr val="FFFFFE"/>
                </a:highlight>
                <a:latin typeface="Courier New"/>
                <a:ea typeface="Courier New"/>
                <a:cs typeface="Courier New"/>
                <a:sym typeface="Courier New"/>
              </a:rPr>
              <a:t>print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"Eres mayor de edad."</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df465d44ff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1df465d44ff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df465d44ff_0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df465d44ff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nombre = </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"¿Cómo te llamas?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preferencia = </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"¿Cuál es tu preferencia (M o C)?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genero == </a:t>
            </a:r>
            <a:r>
              <a:rPr lang="es" sz="1050">
                <a:solidFill>
                  <a:srgbClr val="A31515"/>
                </a:solidFill>
                <a:highlight>
                  <a:srgbClr val="FFFFFE"/>
                </a:highlight>
                <a:latin typeface="Courier New"/>
                <a:ea typeface="Courier New"/>
                <a:cs typeface="Courier New"/>
                <a:sym typeface="Courier New"/>
              </a:rPr>
              <a:t>"M"</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nombre &lt; </a:t>
            </a:r>
            <a:r>
              <a:rPr lang="es" sz="1050">
                <a:solidFill>
                  <a:srgbClr val="A31515"/>
                </a:solidFill>
                <a:highlight>
                  <a:srgbClr val="FFFFFE"/>
                </a:highlight>
                <a:latin typeface="Courier New"/>
                <a:ea typeface="Courier New"/>
                <a:cs typeface="Courier New"/>
                <a:sym typeface="Courier New"/>
              </a:rPr>
              <a:t>"m"</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grupo = </a:t>
            </a:r>
            <a:r>
              <a:rPr lang="es" sz="1050">
                <a:solidFill>
                  <a:srgbClr val="A31515"/>
                </a:solidFill>
                <a:highlight>
                  <a:srgbClr val="FFFFFE"/>
                </a:highlight>
                <a:latin typeface="Courier New"/>
                <a:ea typeface="Courier New"/>
                <a:cs typeface="Courier New"/>
                <a:sym typeface="Courier New"/>
              </a:rPr>
              <a:t>"A"</a:t>
            </a:r>
            <a:endParaRPr sz="10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AF00DB"/>
                </a:solidFill>
                <a:highlight>
                  <a:srgbClr val="FFFFFE"/>
                </a:highlight>
                <a:latin typeface="Courier New"/>
                <a:ea typeface="Courier New"/>
                <a:cs typeface="Courier New"/>
                <a:sym typeface="Courier New"/>
              </a:rPr>
              <a:t>else</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grupo = </a:t>
            </a:r>
            <a:r>
              <a:rPr lang="es" sz="1050">
                <a:solidFill>
                  <a:srgbClr val="A31515"/>
                </a:solidFill>
                <a:highlight>
                  <a:srgbClr val="FFFFFE"/>
                </a:highlight>
                <a:latin typeface="Courier New"/>
                <a:ea typeface="Courier New"/>
                <a:cs typeface="Courier New"/>
                <a:sym typeface="Courier New"/>
              </a:rPr>
              <a:t>"B"</a:t>
            </a:r>
            <a:endParaRPr sz="10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else</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nombre &gt; </a:t>
            </a:r>
            <a:r>
              <a:rPr lang="es" sz="1050">
                <a:solidFill>
                  <a:srgbClr val="A31515"/>
                </a:solidFill>
                <a:highlight>
                  <a:srgbClr val="FFFFFE"/>
                </a:highlight>
                <a:latin typeface="Courier New"/>
                <a:ea typeface="Courier New"/>
                <a:cs typeface="Courier New"/>
                <a:sym typeface="Courier New"/>
              </a:rPr>
              <a:t>"n"</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df465d44f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df465d44ff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df465d44ff_0_4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1df465d44ff_0_4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df465d44ff_0_4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1df465d44ff_0_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df465d44ff_0_5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1df465d44ff_0_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df465d44ff_0_5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1df465d44ff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df465d44f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1df465d44ff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df465d44ff_0_5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1df465d44ff_0_5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df465d44ff_0_5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1df465d44ff_0_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df465d44ff_0_5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1df465d44ff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df465d44ff_0_5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1df465d44ff_0_5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df465d44ff_0_5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1df465d44ff_0_5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df465d44ff_0_5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1df465d44ff_0_5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df465d44ff_0_5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1df465d44ff_0_5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df465d44ff_0_5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1df465d44ff_0_5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latin typeface="DM Sans"/>
                <a:ea typeface="DM Sans"/>
                <a:cs typeface="DM Sans"/>
                <a:sym typeface="DM Sans"/>
              </a:rPr>
              <a:t>Profesor/a:</a:t>
            </a:r>
            <a:r>
              <a:rPr lang="es">
                <a:latin typeface="DM Sans"/>
                <a:ea typeface="DM Sans"/>
                <a:cs typeface="DM Sans"/>
                <a:sym typeface="DM Sans"/>
              </a:rPr>
              <a:t> mostrar codeo en vivo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df465d44ff_0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1df465d44ff_0_5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df465d44ff_0_6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1df465d44ff_0_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df465d44f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1df465d44ff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df465d44ff_0_6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1df465d44ff_0_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df465d44ff_0_6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1df465d44ff_0_6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df465d44ff_0_6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1df465d44ff_0_6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df465d44ff_0_6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1df465d44ff_0_6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df465d44ff_0_6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1df465d44ff_0_6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total=0</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while </a:t>
            </a:r>
            <a:r>
              <a:rPr lang="es" sz="1050">
                <a:solidFill>
                  <a:schemeClr val="dk1"/>
                </a:solidFill>
                <a:highlight>
                  <a:srgbClr val="FFFFFE"/>
                </a:highlight>
                <a:latin typeface="Courier New"/>
                <a:ea typeface="Courier New"/>
                <a:cs typeface="Courier New"/>
                <a:sym typeface="Courier New"/>
              </a:rPr>
              <a:t>numero != </a:t>
            </a:r>
            <a:r>
              <a:rPr lang="es" sz="1050">
                <a:solidFill>
                  <a:srgbClr val="09885A"/>
                </a:solidFill>
                <a:highlight>
                  <a:srgbClr val="FFFFFE"/>
                </a:highlight>
                <a:latin typeface="Courier New"/>
                <a:ea typeface="Courier New"/>
                <a:cs typeface="Courier New"/>
                <a:sym typeface="Courier New"/>
              </a:rPr>
              <a:t>0</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total+=numero</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df465d44ff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df465d44ff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df465d44ff_0_6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g1df465d44ff_0_6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df465d44ff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df465d44ff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df465d44ff_0_6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1df465d44ff_0_6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df465d44ff_0_6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1df465d44ff_0_6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df465d44f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1df465d44ff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df465d44ff_0_6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1df465d44ff_0_6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latin typeface="DM Sans"/>
                <a:ea typeface="DM Sans"/>
                <a:cs typeface="DM Sans"/>
                <a:sym typeface="DM Sans"/>
              </a:rPr>
              <a:t>Profesor/a</a:t>
            </a:r>
            <a:r>
              <a:rPr lang="es">
                <a:latin typeface="DM Sans"/>
                <a:ea typeface="DM Sans"/>
                <a:cs typeface="DM Sans"/>
                <a:sym typeface="DM Sans"/>
              </a:rPr>
              <a:t>: mostrar codeando el ejemplo</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df465d44ff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df465d44ff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df465d44ff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df465d44ff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itera del 4 al 0 es decir de manera decreciente: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Este es el resultado del código: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4</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3</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2</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1</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0</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df465d44ff_0_7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1df465d44ff_0_7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df465d44ff_0_7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1df465d44ff_0_7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df465d44ff_0_7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1df465d44ff_0_7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df465d44ff_0_7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1df465d44ff_0_7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df465d44ff_0_7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1df465d44ff_0_7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df465d44ff_0_7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g1df465d44ff_0_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Se listan los nros del -2 al 10.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Este es el resultado de la ejecucion del codigo:</a:t>
            </a:r>
            <a:endParaRPr>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-2</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-1</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0</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1</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2</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3</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4</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5</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6</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7</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8</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9</a:t>
            </a:r>
            <a:endParaRPr sz="10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s" sz="1050">
                <a:solidFill>
                  <a:schemeClr val="dk1"/>
                </a:solidFill>
                <a:highlight>
                  <a:srgbClr val="FFFFFF"/>
                </a:highlight>
              </a:rPr>
              <a:t>c vale 10</a:t>
            </a:r>
            <a:endParaRPr sz="105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df465d44ff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df465d44ff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df465d44f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1df465d44ff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df465d44ff_0_7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1df465d44ff_0_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df465d44ff_0_7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g1df465d44ff_0_7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df465d44ff_0_7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g1df465d44ff_0_7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df465d44ff_0_7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1df465d44ff_0_7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df465d44ff_0_8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g1df465d44ff_0_8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df465d44ff_0_8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g1df465d44ff_0_8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df465d44ff_0_8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1df465d44ff_0_8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df465d44ff_0_8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1df465d44ff_0_8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mostrar codeando el ejemplo</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df465d44ff_0_8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g1df465d44ff_0_8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df465d44ff_0_8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g1df465d44ff_0_8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df465d44f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1df465d44ff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df465d44ff_0_8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g1df465d44ff_0_8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df465d44ff_0_8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g1df465d44ff_0_8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df465d44ff_0_8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g1df465d44ff_0_8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df465d44ff_0_8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g1df465d44ff_0_8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df465d44ff_0_8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g1df465d44ff_0_8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df465d44ff_0_9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g1df465d44ff_0_9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total=0</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while </a:t>
            </a:r>
            <a:r>
              <a:rPr lang="es" sz="1050">
                <a:solidFill>
                  <a:schemeClr val="dk1"/>
                </a:solidFill>
                <a:highlight>
                  <a:srgbClr val="FFFFFE"/>
                </a:highlight>
                <a:latin typeface="Courier New"/>
                <a:ea typeface="Courier New"/>
                <a:cs typeface="Courier New"/>
                <a:sym typeface="Courier New"/>
              </a:rPr>
              <a:t>numero != </a:t>
            </a:r>
            <a:r>
              <a:rPr lang="es" sz="1050">
                <a:solidFill>
                  <a:srgbClr val="09885A"/>
                </a:solidFill>
                <a:highlight>
                  <a:srgbClr val="FFFFFE"/>
                </a:highlight>
                <a:latin typeface="Courier New"/>
                <a:ea typeface="Courier New"/>
                <a:cs typeface="Courier New"/>
                <a:sym typeface="Courier New"/>
              </a:rPr>
              <a:t>0</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total+=numero</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df465d44f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1df465d44ff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 name="Google Shape;60;p1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1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_2">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5">
    <p:spTree>
      <p:nvGrpSpPr>
        <p:cNvPr id="71" name="Shape 71"/>
        <p:cNvGrpSpPr/>
        <p:nvPr/>
      </p:nvGrpSpPr>
      <p:grpSpPr>
        <a:xfrm>
          <a:off x="0" y="0"/>
          <a:ext cx="0" cy="0"/>
          <a:chOff x="0" y="0"/>
          <a:chExt cx="0" cy="0"/>
        </a:xfrm>
      </p:grpSpPr>
      <p:pic>
        <p:nvPicPr>
          <p:cNvPr id="72" name="Google Shape;72;p2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75" name="Shape 75"/>
        <p:cNvGrpSpPr/>
        <p:nvPr/>
      </p:nvGrpSpPr>
      <p:grpSpPr>
        <a:xfrm>
          <a:off x="0" y="0"/>
          <a:ext cx="0" cy="0"/>
          <a:chOff x="0" y="0"/>
          <a:chExt cx="0" cy="0"/>
        </a:xfrm>
      </p:grpSpPr>
      <p:pic>
        <p:nvPicPr>
          <p:cNvPr id="76" name="Google Shape;76;p2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2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hyperlink" Target="https://colab.research.google.com/drive/1ftSlJuTcJYAqDo9F2631CMj4mTYMZa-L" TargetMode="External"/><Relationship Id="rId5"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45.jp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3.jpg"/><Relationship Id="rId4" Type="http://schemas.openxmlformats.org/officeDocument/2006/relationships/image" Target="../media/image26.png"/><Relationship Id="rId5" Type="http://schemas.openxmlformats.org/officeDocument/2006/relationships/hyperlink" Target="https://colab.research.google.com/drive/10tzHqKm0UiSacoGm2JTkRQ_5nbB9SbYh?usp=shari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1.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1.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5.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25.png"/><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26.png"/><Relationship Id="rId4" Type="http://schemas.openxmlformats.org/officeDocument/2006/relationships/hyperlink" Target="https://drive.google.com/file/d/1f_hUwYx8sqKics0bLc5-fod0PvUvtoO1/view?usp=shari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46.jpg"/><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26.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app.diagrams.net" TargetMode="External"/><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54.png"/><Relationship Id="rId4" Type="http://schemas.openxmlformats.org/officeDocument/2006/relationships/image" Target="../media/image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2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56.png"/><Relationship Id="rId4" Type="http://schemas.openxmlformats.org/officeDocument/2006/relationships/image" Target="../media/image2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2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2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26.png"/><Relationship Id="rId4" Type="http://schemas.openxmlformats.org/officeDocument/2006/relationships/hyperlink" Target="https://drive.google.com/file/d/1f_hUwYx8sqKics0bLc5-fod0PvUvtoO1/view?usp=sharing" TargetMode="External"/><Relationship Id="rId5" Type="http://schemas.openxmlformats.org/officeDocument/2006/relationships/hyperlink" Target="https://drive.google.com/file/d/1f_hUwYx8sqKics0bLc5-fod0PvUvtoO1/view?usp=sharing"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26.png"/><Relationship Id="rId4" Type="http://schemas.openxmlformats.org/officeDocument/2006/relationships/hyperlink" Target="https://www.letras.com/manu-chao/735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27"/>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 Controladores de Flujo </a:t>
            </a:r>
            <a:r>
              <a:rPr b="1" lang="es" sz="4000">
                <a:solidFill>
                  <a:srgbClr val="EAFF6A"/>
                </a:solidFill>
                <a:latin typeface="DM Sans"/>
                <a:ea typeface="DM Sans"/>
                <a:cs typeface="DM Sans"/>
                <a:sym typeface="DM Sans"/>
              </a:rPr>
              <a:t>I</a:t>
            </a:r>
            <a:endParaRPr b="1" i="0" sz="4000" u="none" cap="none" strike="noStrike">
              <a:solidFill>
                <a:srgbClr val="EAFF6A"/>
              </a:solidFill>
              <a:latin typeface="DM Sans"/>
              <a:ea typeface="DM Sans"/>
              <a:cs typeface="DM Sans"/>
              <a:sym typeface="DM Sans"/>
            </a:endParaRPr>
          </a:p>
        </p:txBody>
      </p:sp>
      <p:sp>
        <p:nvSpPr>
          <p:cNvPr id="84" name="Google Shape;84;p2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dk1"/>
                </a:solidFill>
                <a:latin typeface="DM Sans"/>
                <a:ea typeface="DM Sans"/>
                <a:cs typeface="DM Sans"/>
                <a:sym typeface="DM Sans"/>
              </a:rPr>
              <a:t>Clase 04.</a:t>
            </a:r>
            <a:r>
              <a:rPr b="0" i="0" lang="es" sz="1800" u="none" cap="none" strike="noStrike">
                <a:solidFill>
                  <a:schemeClr val="dk1"/>
                </a:solidFill>
                <a:latin typeface="DM Sans"/>
                <a:ea typeface="DM Sans"/>
                <a:cs typeface="DM Sans"/>
                <a:sym typeface="DM Sans"/>
              </a:rPr>
              <a:t> PYTHON</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Condicional</a:t>
            </a:r>
            <a:endParaRPr b="1" sz="4000">
              <a:solidFill>
                <a:schemeClr val="dk1"/>
              </a:solidFill>
              <a:latin typeface="DM Sans"/>
              <a:ea typeface="DM Sans"/>
              <a:cs typeface="DM Sans"/>
              <a:sym typeface="DM Sans"/>
            </a:endParaRPr>
          </a:p>
        </p:txBody>
      </p:sp>
      <p:sp>
        <p:nvSpPr>
          <p:cNvPr id="152" name="Google Shape;152;p36"/>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Las sentencias de control condicionales, son aquellas que nos permiten evaluar si una o más condiciones se cumplen, para decir qué acción vamos a ejecutar. La evaluación de condiciones, sólo puede arrojar 1 de 2 resultados: </a:t>
            </a:r>
            <a:r>
              <a:rPr b="1" lang="es" sz="1350">
                <a:solidFill>
                  <a:schemeClr val="dk1"/>
                </a:solidFill>
                <a:latin typeface="DM Sans"/>
                <a:ea typeface="DM Sans"/>
                <a:cs typeface="DM Sans"/>
                <a:sym typeface="DM Sans"/>
              </a:rPr>
              <a:t>True</a:t>
            </a:r>
            <a:r>
              <a:rPr lang="es" sz="1350">
                <a:solidFill>
                  <a:schemeClr val="dk1"/>
                </a:solidFill>
                <a:latin typeface="DM Sans"/>
                <a:ea typeface="DM Sans"/>
                <a:cs typeface="DM Sans"/>
                <a:sym typeface="DM Sans"/>
              </a:rPr>
              <a:t> o </a:t>
            </a:r>
            <a:r>
              <a:rPr b="1" lang="es" sz="1350">
                <a:solidFill>
                  <a:schemeClr val="dk1"/>
                </a:solidFill>
                <a:latin typeface="DM Sans"/>
                <a:ea typeface="DM Sans"/>
                <a:cs typeface="DM Sans"/>
                <a:sym typeface="DM Sans"/>
              </a:rPr>
              <a:t>False</a:t>
            </a:r>
            <a:r>
              <a:rPr lang="es" sz="1350">
                <a:solidFill>
                  <a:schemeClr val="dk1"/>
                </a:solidFill>
                <a:latin typeface="DM Sans"/>
                <a:ea typeface="DM Sans"/>
                <a:cs typeface="DM Sans"/>
                <a:sym typeface="DM Sans"/>
              </a:rPr>
              <a:t> (verdadero o falso).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53" name="Google Shape;153;p36"/>
          <p:cNvPicPr preferRelativeResize="0"/>
          <p:nvPr/>
        </p:nvPicPr>
        <p:blipFill rotWithShape="1">
          <a:blip r:embed="rId3">
            <a:alphaModFix/>
          </a:blip>
          <a:srcRect b="0" l="0" r="0" t="0"/>
          <a:stretch/>
        </p:blipFill>
        <p:spPr>
          <a:xfrm>
            <a:off x="5830575" y="1664925"/>
            <a:ext cx="1813650" cy="1813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Condicional</a:t>
            </a:r>
            <a:endParaRPr b="1" sz="4000">
              <a:solidFill>
                <a:schemeClr val="dk1"/>
              </a:solidFill>
              <a:latin typeface="DM Sans"/>
              <a:ea typeface="DM Sans"/>
              <a:cs typeface="DM Sans"/>
              <a:sym typeface="DM Sans"/>
            </a:endParaRPr>
          </a:p>
        </p:txBody>
      </p:sp>
      <p:sp>
        <p:nvSpPr>
          <p:cNvPr id="159" name="Google Shape;159;p37"/>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describir la evaluación a realizar sobre una condición, se utilizan los operadores relacionales (==, !=, &gt;, &lt;, etc.). Y, para evaluar más de una condición simultáneamente se utilizan los operadores lógicos (not, and, or).</a:t>
            </a:r>
            <a:endParaRPr sz="1350">
              <a:latin typeface="DM Sans"/>
              <a:ea typeface="DM Sans"/>
              <a:cs typeface="DM Sans"/>
              <a:sym typeface="DM Sans"/>
            </a:endParaRPr>
          </a:p>
        </p:txBody>
      </p:sp>
      <p:sp>
        <p:nvSpPr>
          <p:cNvPr id="160" name="Google Shape;160;p37"/>
          <p:cNvSpPr txBox="1"/>
          <p:nvPr/>
        </p:nvSpPr>
        <p:spPr>
          <a:xfrm>
            <a:off x="4527575"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Las sentencias de control de flujo condicionales se definen mediante el uso de tres palabras claves reservadas: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if (si)</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elif (si no, si)</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else (si no)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Sentencia If</a:t>
            </a:r>
            <a:endParaRPr b="1" sz="4000">
              <a:solidFill>
                <a:schemeClr val="dk1"/>
              </a:solidFill>
              <a:latin typeface="DM Sans"/>
              <a:ea typeface="DM Sans"/>
              <a:cs typeface="DM Sans"/>
              <a:sym typeface="DM Sans"/>
            </a:endParaRPr>
          </a:p>
        </p:txBody>
      </p:sp>
      <p:sp>
        <p:nvSpPr>
          <p:cNvPr id="166" name="Google Shape;166;p38"/>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Dentro de las sentencias condicionales el if (si) posiblemente sea la más famosa y utilizada en la programación, esto debido a que nos permite controlar el flujo del programa y dividir la ejecución en diferentes caminos.</a:t>
            </a:r>
            <a:endParaRPr sz="1350">
              <a:latin typeface="DM Sans"/>
              <a:ea typeface="DM Sans"/>
              <a:cs typeface="DM Sans"/>
              <a:sym typeface="DM Sans"/>
            </a:endParaRPr>
          </a:p>
        </p:txBody>
      </p:sp>
      <p:sp>
        <p:nvSpPr>
          <p:cNvPr id="167" name="Google Shape;167;p38"/>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Al utilizar esta palabra reservada</a:t>
            </a:r>
            <a:r>
              <a:rPr b="1" lang="es" sz="1350">
                <a:solidFill>
                  <a:schemeClr val="dk1"/>
                </a:solidFill>
                <a:latin typeface="DM Sans"/>
                <a:ea typeface="DM Sans"/>
                <a:cs typeface="DM Sans"/>
                <a:sym typeface="DM Sans"/>
              </a:rPr>
              <a:t> if </a:t>
            </a:r>
            <a:r>
              <a:rPr lang="es" sz="1350">
                <a:solidFill>
                  <a:schemeClr val="dk1"/>
                </a:solidFill>
                <a:latin typeface="DM Sans"/>
                <a:ea typeface="DM Sans"/>
                <a:cs typeface="DM Sans"/>
                <a:sym typeface="DM Sans"/>
              </a:rPr>
              <a:t>le estamos indicando a Python que queremos ejecutar una porción de código, o bloque de código, sólo si se cumple una determinada condición, es decir, si el resultado es</a:t>
            </a:r>
            <a:r>
              <a:rPr b="1" lang="es" sz="1350">
                <a:solidFill>
                  <a:schemeClr val="dk1"/>
                </a:solidFill>
                <a:latin typeface="DM Sans"/>
                <a:ea typeface="DM Sans"/>
                <a:cs typeface="DM Sans"/>
                <a:sym typeface="DM Sans"/>
              </a:rPr>
              <a:t> True</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9"/>
          <p:cNvSpPr txBox="1"/>
          <p:nvPr/>
        </p:nvSpPr>
        <p:spPr>
          <a:xfrm>
            <a:off x="473350" y="17557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Primero definimos una variable </a:t>
            </a:r>
            <a:r>
              <a:rPr b="1" i="0" lang="es" sz="1350" u="none" cap="none" strike="noStrike">
                <a:solidFill>
                  <a:srgbClr val="000000"/>
                </a:solidFill>
                <a:latin typeface="DM Sans"/>
                <a:ea typeface="DM Sans"/>
                <a:cs typeface="DM Sans"/>
                <a:sym typeface="DM Sans"/>
              </a:rPr>
              <a:t>edad</a:t>
            </a:r>
            <a:r>
              <a:rPr b="0" i="0" lang="es" sz="1350" u="none" cap="none" strike="noStrike">
                <a:solidFill>
                  <a:srgbClr val="000000"/>
                </a:solidFill>
                <a:latin typeface="DM Sans"/>
                <a:ea typeface="DM Sans"/>
                <a:cs typeface="DM Sans"/>
                <a:sym typeface="DM Sans"/>
              </a:rPr>
              <a:t> y le asignamos un valor entero </a:t>
            </a:r>
            <a:r>
              <a:rPr b="1" i="0" lang="es" sz="1350" u="none" cap="none" strike="noStrike">
                <a:solidFill>
                  <a:srgbClr val="000000"/>
                </a:solidFill>
                <a:latin typeface="DM Sans"/>
                <a:ea typeface="DM Sans"/>
                <a:cs typeface="DM Sans"/>
                <a:sym typeface="DM Sans"/>
              </a:rPr>
              <a:t>30</a:t>
            </a:r>
            <a:r>
              <a:rPr b="0" i="0" lang="es" sz="1350" u="none" cap="none" strike="noStrike">
                <a:solidFill>
                  <a:srgbClr val="000000"/>
                </a:solidFill>
                <a:latin typeface="DM Sans"/>
                <a:ea typeface="DM Sans"/>
                <a:cs typeface="DM Sans"/>
                <a:sym typeface="DM Sans"/>
              </a:rPr>
              <a:t>. Después, a través del condicional, le decimos que queremos imprimir “</a:t>
            </a:r>
            <a:r>
              <a:rPr b="1" i="0" lang="es" sz="1350" u="none" cap="none" strike="noStrike">
                <a:solidFill>
                  <a:srgbClr val="000000"/>
                </a:solidFill>
                <a:latin typeface="DM Sans"/>
                <a:ea typeface="DM Sans"/>
                <a:cs typeface="DM Sans"/>
                <a:sym typeface="DM Sans"/>
              </a:rPr>
              <a:t>Es un</a:t>
            </a:r>
            <a:r>
              <a:rPr b="0" i="0" lang="es" sz="1350" u="none" cap="none" strike="noStrike">
                <a:solidFill>
                  <a:srgbClr val="000000"/>
                </a:solidFill>
                <a:latin typeface="DM Sans"/>
                <a:ea typeface="DM Sans"/>
                <a:cs typeface="DM Sans"/>
                <a:sym typeface="DM Sans"/>
              </a:rPr>
              <a:t> </a:t>
            </a:r>
            <a:r>
              <a:rPr b="1" i="0" lang="es" sz="1350" u="none" cap="none" strike="noStrike">
                <a:solidFill>
                  <a:srgbClr val="000000"/>
                </a:solidFill>
                <a:latin typeface="DM Sans"/>
                <a:ea typeface="DM Sans"/>
                <a:cs typeface="DM Sans"/>
                <a:sym typeface="DM Sans"/>
              </a:rPr>
              <a:t>adulto</a:t>
            </a:r>
            <a:r>
              <a:rPr b="0" i="0" lang="es" sz="1350" u="none" cap="none" strike="noStrike">
                <a:solidFill>
                  <a:srgbClr val="000000"/>
                </a:solidFill>
                <a:latin typeface="DM Sans"/>
                <a:ea typeface="DM Sans"/>
                <a:cs typeface="DM Sans"/>
                <a:sym typeface="DM Sans"/>
              </a:rPr>
              <a:t>” en pantalla, </a:t>
            </a:r>
            <a:r>
              <a:rPr lang="es" sz="1350">
                <a:latin typeface="DM Sans"/>
                <a:ea typeface="DM Sans"/>
                <a:cs typeface="DM Sans"/>
                <a:sym typeface="DM Sans"/>
              </a:rPr>
              <a:t>solo</a:t>
            </a:r>
            <a:r>
              <a:rPr b="0" i="0" lang="es" sz="1350" u="none" cap="none" strike="noStrike">
                <a:solidFill>
                  <a:srgbClr val="000000"/>
                </a:solidFill>
                <a:latin typeface="DM Sans"/>
                <a:ea typeface="DM Sans"/>
                <a:cs typeface="DM Sans"/>
                <a:sym typeface="DM Sans"/>
              </a:rPr>
              <a:t> si se cumple la condición de </a:t>
            </a:r>
            <a:r>
              <a:rPr lang="es" sz="1350">
                <a:latin typeface="DM Sans"/>
                <a:ea typeface="DM Sans"/>
                <a:cs typeface="DM Sans"/>
                <a:sym typeface="DM Sans"/>
              </a:rPr>
              <a:t>que la edad</a:t>
            </a:r>
            <a:r>
              <a:rPr b="0" i="0" lang="es" sz="1350" u="none" cap="none" strike="noStrike">
                <a:solidFill>
                  <a:srgbClr val="000000"/>
                </a:solidFill>
                <a:latin typeface="DM Sans"/>
                <a:ea typeface="DM Sans"/>
                <a:cs typeface="DM Sans"/>
                <a:sym typeface="DM Sans"/>
              </a:rPr>
              <a:t> sea mayor o igual a 18.</a:t>
            </a:r>
            <a:endParaRPr b="0" i="0" sz="1350" u="none" cap="none" strike="noStrike">
              <a:solidFill>
                <a:srgbClr val="000000"/>
              </a:solidFill>
              <a:latin typeface="DM Sans"/>
              <a:ea typeface="DM Sans"/>
              <a:cs typeface="DM Sans"/>
              <a:sym typeface="DM Sans"/>
            </a:endParaRPr>
          </a:p>
        </p:txBody>
      </p:sp>
      <p:sp>
        <p:nvSpPr>
          <p:cNvPr id="173" name="Google Shape;173;p39"/>
          <p:cNvSpPr txBox="1"/>
          <p:nvPr/>
        </p:nvSpPr>
        <p:spPr>
          <a:xfrm>
            <a:off x="4527575" y="1755775"/>
            <a:ext cx="383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Veamos el siguiente 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edad =  30</a:t>
            </a:r>
            <a:endParaRPr b="1"/>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if edad &gt;= 18:</a:t>
            </a:r>
            <a:endParaRPr b="1"/>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    print('Es un adulto')</a:t>
            </a:r>
            <a:endParaRPr b="1"/>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if True:</a:t>
            </a:r>
            <a:endParaRPr b="1"/>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    print</a:t>
            </a:r>
            <a:r>
              <a:rPr b="0" i="0" lang="es" sz="1350" u="none" cap="none" strike="noStrike">
                <a:solidFill>
                  <a:srgbClr val="000000"/>
                </a:solidFill>
                <a:latin typeface="DM Sans"/>
                <a:ea typeface="DM Sans"/>
                <a:cs typeface="DM Sans"/>
                <a:sym typeface="DM Sans"/>
              </a:rPr>
              <a:t>('Se cumple la condición')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74" name="Google Shape;174;p39"/>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Sentencia If</a:t>
            </a:r>
            <a:endParaRPr b="1" i="0" sz="4000" u="none" cap="none" strike="noStrike">
              <a:solidFill>
                <a:srgbClr val="000000"/>
              </a:solidFill>
              <a:latin typeface="DM Sans"/>
              <a:ea typeface="DM Sans"/>
              <a:cs typeface="DM Sans"/>
              <a:sym typeface="DM Sans"/>
            </a:endParaRPr>
          </a:p>
        </p:txBody>
      </p:sp>
      <p:grpSp>
        <p:nvGrpSpPr>
          <p:cNvPr id="176" name="Google Shape;176;p39"/>
          <p:cNvGrpSpPr/>
          <p:nvPr/>
        </p:nvGrpSpPr>
        <p:grpSpPr>
          <a:xfrm>
            <a:off x="8394894" y="161854"/>
            <a:ext cx="587130" cy="587130"/>
            <a:chOff x="473351" y="619523"/>
            <a:chExt cx="738900" cy="738900"/>
          </a:xfrm>
        </p:grpSpPr>
        <p:sp>
          <p:nvSpPr>
            <p:cNvPr id="177" name="Google Shape;177;p3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 name="Google Shape;178;p3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Indentación</a:t>
            </a:r>
            <a:endParaRPr b="1" sz="4000">
              <a:solidFill>
                <a:schemeClr val="dk1"/>
              </a:solidFill>
              <a:latin typeface="DM Sans"/>
              <a:ea typeface="DM Sans"/>
              <a:cs typeface="DM Sans"/>
              <a:sym typeface="DM Sans"/>
            </a:endParaRPr>
          </a:p>
        </p:txBody>
      </p:sp>
      <p:sp>
        <p:nvSpPr>
          <p:cNvPr id="184" name="Google Shape;184;p40"/>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Python se basa en la sangría (espacio en blanco al comienzo de una línea) para definir el alcance en el código. Otros lenguajes de programación a menudo usan corchetes para este propósito.</a:t>
            </a:r>
            <a:endParaRPr sz="1350">
              <a:latin typeface="DM Sans"/>
              <a:ea typeface="DM Sans"/>
              <a:cs typeface="DM Sans"/>
              <a:sym typeface="DM Sans"/>
            </a:endParaRPr>
          </a:p>
        </p:txBody>
      </p:sp>
      <p:sp>
        <p:nvSpPr>
          <p:cNvPr id="185" name="Google Shape;185;p40"/>
          <p:cNvSpPr txBox="1"/>
          <p:nvPr/>
        </p:nvSpPr>
        <p:spPr>
          <a:xfrm>
            <a:off x="4527575"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siguiente código nos arrojará un error:</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 sz="1350">
                <a:latin typeface="DM Sans"/>
                <a:ea typeface="DM Sans"/>
                <a:cs typeface="DM Sans"/>
                <a:sym typeface="DM Sans"/>
              </a:rPr>
              <a:t>a = 25</a:t>
            </a:r>
            <a:endParaRPr b="1" sz="1350">
              <a:latin typeface="DM Sans"/>
              <a:ea typeface="DM Sans"/>
              <a:cs typeface="DM Sans"/>
              <a:sym typeface="DM Sans"/>
            </a:endParaRPr>
          </a:p>
          <a:p>
            <a:pPr indent="0" lvl="0" marL="0" rtl="0" algn="l">
              <a:spcBef>
                <a:spcPts val="0"/>
              </a:spcBef>
              <a:spcAft>
                <a:spcPts val="0"/>
              </a:spcAft>
              <a:buNone/>
            </a:pPr>
            <a:r>
              <a:rPr b="1" lang="es" sz="1350">
                <a:latin typeface="DM Sans"/>
                <a:ea typeface="DM Sans"/>
                <a:cs typeface="DM Sans"/>
                <a:sym typeface="DM Sans"/>
              </a:rPr>
              <a:t>b = 50</a:t>
            </a:r>
            <a:endParaRPr b="1" sz="1350">
              <a:latin typeface="DM Sans"/>
              <a:ea typeface="DM Sans"/>
              <a:cs typeface="DM Sans"/>
              <a:sym typeface="DM Sans"/>
            </a:endParaRPr>
          </a:p>
          <a:p>
            <a:pPr indent="0" lvl="0" marL="0" rtl="0" algn="l">
              <a:spcBef>
                <a:spcPts val="0"/>
              </a:spcBef>
              <a:spcAft>
                <a:spcPts val="0"/>
              </a:spcAft>
              <a:buNone/>
            </a:pPr>
            <a:r>
              <a:rPr b="1" lang="es" sz="1350">
                <a:latin typeface="DM Sans"/>
                <a:ea typeface="DM Sans"/>
                <a:cs typeface="DM Sans"/>
                <a:sym typeface="DM Sans"/>
              </a:rPr>
              <a:t>if b &gt; a:</a:t>
            </a:r>
            <a:endParaRPr b="1" sz="1350">
              <a:latin typeface="DM Sans"/>
              <a:ea typeface="DM Sans"/>
              <a:cs typeface="DM Sans"/>
              <a:sym typeface="DM Sans"/>
            </a:endParaRPr>
          </a:p>
          <a:p>
            <a:pPr indent="0" lvl="0" marL="0" rtl="0" algn="l">
              <a:spcBef>
                <a:spcPts val="0"/>
              </a:spcBef>
              <a:spcAft>
                <a:spcPts val="0"/>
              </a:spcAft>
              <a:buNone/>
            </a:pPr>
            <a:r>
              <a:rPr b="1" lang="es" sz="1350">
                <a:latin typeface="DM Sans"/>
                <a:ea typeface="DM Sans"/>
                <a:cs typeface="DM Sans"/>
                <a:sym typeface="DM Sans"/>
              </a:rPr>
              <a:t>print</a:t>
            </a:r>
            <a:r>
              <a:rPr lang="es" sz="1350">
                <a:latin typeface="DM Sans"/>
                <a:ea typeface="DM Sans"/>
                <a:cs typeface="DM Sans"/>
                <a:sym typeface="DM Sans"/>
              </a:rPr>
              <a:t>("b es más grande que 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Puedes probarlo para verificarlo.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grpSp>
        <p:nvGrpSpPr>
          <p:cNvPr id="186" name="Google Shape;186;p40"/>
          <p:cNvGrpSpPr/>
          <p:nvPr/>
        </p:nvGrpSpPr>
        <p:grpSpPr>
          <a:xfrm>
            <a:off x="8394894" y="161854"/>
            <a:ext cx="587130" cy="587130"/>
            <a:chOff x="473351" y="619523"/>
            <a:chExt cx="738900" cy="738900"/>
          </a:xfrm>
        </p:grpSpPr>
        <p:sp>
          <p:nvSpPr>
            <p:cNvPr id="187" name="Google Shape;187;p4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8" name="Google Shape;188;p4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1"/>
          <p:cNvSpPr txBox="1"/>
          <p:nvPr/>
        </p:nvSpPr>
        <p:spPr>
          <a:xfrm>
            <a:off x="473350" y="1755775"/>
            <a:ext cx="38346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Recordemos que Python admite las condiciones lógicas habituales de las matemáticas: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just">
              <a:lnSpc>
                <a:spcPct val="15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Es igual a : a == b</a:t>
            </a:r>
            <a:endParaRPr/>
          </a:p>
          <a:p>
            <a:pPr indent="-314325" lvl="0" marL="457200" marR="0" rtl="0" algn="just">
              <a:lnSpc>
                <a:spcPct val="15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No es igual a: a != b</a:t>
            </a:r>
            <a:endParaRPr/>
          </a:p>
          <a:p>
            <a:pPr indent="-314325" lvl="0" marL="457200" marR="0" rtl="0" algn="just">
              <a:lnSpc>
                <a:spcPct val="15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Menos que: a &lt; b</a:t>
            </a:r>
            <a:endParaRPr/>
          </a:p>
          <a:p>
            <a:pPr indent="-314325" lvl="0" marL="457200" marR="0" rtl="0" algn="just">
              <a:lnSpc>
                <a:spcPct val="15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Menor o igual que: a &lt;= b</a:t>
            </a:r>
            <a:endParaRPr/>
          </a:p>
          <a:p>
            <a:pPr indent="-314325" lvl="0" marL="457200" marR="0" rtl="0" algn="just">
              <a:lnSpc>
                <a:spcPct val="15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Mayor que: a &gt; b</a:t>
            </a:r>
            <a:endParaRPr/>
          </a:p>
          <a:p>
            <a:pPr indent="-314325" lvl="0" marL="457200" marR="0" rtl="0" algn="just">
              <a:lnSpc>
                <a:spcPct val="15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Mayor o igual que: a &gt;= b</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94" name="Google Shape;194;p41"/>
          <p:cNvSpPr txBox="1"/>
          <p:nvPr/>
        </p:nvSpPr>
        <p:spPr>
          <a:xfrm>
            <a:off x="4527575" y="1755775"/>
            <a:ext cx="38346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También</a:t>
            </a:r>
            <a:r>
              <a:rPr b="0" i="0" lang="es" sz="1350" u="none" cap="none" strike="noStrike">
                <a:solidFill>
                  <a:srgbClr val="000000"/>
                </a:solidFill>
                <a:latin typeface="DM Sans"/>
                <a:ea typeface="DM Sans"/>
                <a:cs typeface="DM Sans"/>
                <a:sym typeface="DM Sans"/>
              </a:rPr>
              <a:t> </a:t>
            </a:r>
            <a:r>
              <a:rPr lang="es" sz="1350">
                <a:latin typeface="DM Sans"/>
                <a:ea typeface="DM Sans"/>
                <a:cs typeface="DM Sans"/>
                <a:sym typeface="DM Sans"/>
              </a:rPr>
              <a:t>p</a:t>
            </a:r>
            <a:r>
              <a:rPr b="0" i="0" lang="es" sz="1350" u="none" cap="none" strike="noStrike">
                <a:solidFill>
                  <a:srgbClr val="000000"/>
                </a:solidFill>
                <a:latin typeface="DM Sans"/>
                <a:ea typeface="DM Sans"/>
                <a:cs typeface="DM Sans"/>
                <a:sym typeface="DM Sans"/>
              </a:rPr>
              <a:t>odemos apoyarnos del uso de operadores </a:t>
            </a:r>
            <a:r>
              <a:rPr lang="es" sz="1350">
                <a:latin typeface="DM Sans"/>
                <a:ea typeface="DM Sans"/>
                <a:cs typeface="DM Sans"/>
                <a:sym typeface="DM Sans"/>
              </a:rPr>
              <a:t>lógicos</a:t>
            </a:r>
            <a:r>
              <a:rPr b="0" i="0" lang="es" sz="1350" u="none" cap="none" strike="noStrike">
                <a:solidFill>
                  <a:srgbClr val="000000"/>
                </a:solidFill>
                <a:latin typeface="DM Sans"/>
                <a:ea typeface="DM Sans"/>
                <a:cs typeface="DM Sans"/>
                <a:sym typeface="DM Sans"/>
              </a:rPr>
              <a:t> como ser: AND, OR, NOT.</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Ejemplo con AND: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a = 195</a:t>
            </a:r>
            <a:endParaRPr b="1"/>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b = 30</a:t>
            </a:r>
            <a:endParaRPr b="1"/>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 = 400</a:t>
            </a:r>
            <a:endParaRPr b="1"/>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if a &gt; b and c &gt; a:</a:t>
            </a:r>
            <a:endParaRPr b="1"/>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  print</a:t>
            </a:r>
            <a:r>
              <a:rPr b="0" i="0" lang="es" sz="1350" u="none" cap="none" strike="noStrike">
                <a:solidFill>
                  <a:srgbClr val="000000"/>
                </a:solidFill>
                <a:latin typeface="DM Sans"/>
                <a:ea typeface="DM Sans"/>
                <a:cs typeface="DM Sans"/>
                <a:sym typeface="DM Sans"/>
              </a:rPr>
              <a:t>(“Ambas condiciones son verdaderas")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95" name="Google Shape;195;p41"/>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If</a:t>
            </a:r>
            <a:endParaRPr b="1" i="0" sz="4000" u="none" cap="none" strike="noStrike">
              <a:solidFill>
                <a:srgbClr val="000000"/>
              </a:solidFill>
              <a:latin typeface="DM Sans"/>
              <a:ea typeface="DM Sans"/>
              <a:cs typeface="DM Sans"/>
              <a:sym typeface="DM Sans"/>
            </a:endParaRPr>
          </a:p>
        </p:txBody>
      </p:sp>
      <p:grpSp>
        <p:nvGrpSpPr>
          <p:cNvPr id="197" name="Google Shape;197;p41"/>
          <p:cNvGrpSpPr/>
          <p:nvPr/>
        </p:nvGrpSpPr>
        <p:grpSpPr>
          <a:xfrm>
            <a:off x="8394894" y="161854"/>
            <a:ext cx="587130" cy="587130"/>
            <a:chOff x="473351" y="619523"/>
            <a:chExt cx="738900" cy="738900"/>
          </a:xfrm>
        </p:grpSpPr>
        <p:sp>
          <p:nvSpPr>
            <p:cNvPr id="198" name="Google Shape;198;p4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9" name="Google Shape;199;p4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2"/>
          <p:cNvSpPr txBox="1"/>
          <p:nvPr/>
        </p:nvSpPr>
        <p:spPr>
          <a:xfrm>
            <a:off x="473350" y="1519555"/>
            <a:ext cx="383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Ejemplo con OR: </a:t>
            </a:r>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a = 195</a:t>
            </a:r>
            <a:endParaRPr b="1"/>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b = 50</a:t>
            </a:r>
            <a:endParaRPr b="1"/>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 = 500</a:t>
            </a:r>
            <a:endParaRPr b="1"/>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if a &gt; b or a &gt; c:</a:t>
            </a:r>
            <a:endParaRPr b="1"/>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  print</a:t>
            </a:r>
            <a:r>
              <a:rPr b="0" i="0" lang="es" sz="1350" u="none" cap="none" strike="noStrike">
                <a:solidFill>
                  <a:srgbClr val="000000"/>
                </a:solidFill>
                <a:latin typeface="DM Sans"/>
                <a:ea typeface="DM Sans"/>
                <a:cs typeface="DM Sans"/>
                <a:sym typeface="DM Sans"/>
              </a:rPr>
              <a:t>(“Al menos una de las condiciones es verdadera")</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205" name="Google Shape;205;p42"/>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If</a:t>
            </a:r>
            <a:endParaRPr b="1" i="0" sz="4000" u="none" cap="none" strike="noStrike">
              <a:solidFill>
                <a:srgbClr val="000000"/>
              </a:solidFill>
              <a:latin typeface="DM Sans"/>
              <a:ea typeface="DM Sans"/>
              <a:cs typeface="DM Sans"/>
              <a:sym typeface="DM Sans"/>
            </a:endParaRPr>
          </a:p>
        </p:txBody>
      </p:sp>
      <p:grpSp>
        <p:nvGrpSpPr>
          <p:cNvPr id="207" name="Google Shape;207;p42"/>
          <p:cNvGrpSpPr/>
          <p:nvPr/>
        </p:nvGrpSpPr>
        <p:grpSpPr>
          <a:xfrm>
            <a:off x="8394894" y="161854"/>
            <a:ext cx="587130" cy="587130"/>
            <a:chOff x="473351" y="619523"/>
            <a:chExt cx="738900" cy="738900"/>
          </a:xfrm>
        </p:grpSpPr>
        <p:sp>
          <p:nvSpPr>
            <p:cNvPr id="208" name="Google Shape;208;p4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9" name="Google Shape;209;p4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10" name="Google Shape;210;p42"/>
          <p:cNvSpPr txBox="1"/>
          <p:nvPr/>
        </p:nvSpPr>
        <p:spPr>
          <a:xfrm>
            <a:off x="4779850" y="1492182"/>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Ejemplo con NOT: </a:t>
            </a:r>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x = 10</a:t>
            </a:r>
            <a:endParaRPr b="1"/>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if not x &gt; 15:</a:t>
            </a:r>
            <a:endParaRPr b="1"/>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    print("False")</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3"/>
          <p:cNvSpPr txBox="1"/>
          <p:nvPr/>
        </p:nvSpPr>
        <p:spPr>
          <a:xfrm>
            <a:off x="473350" y="1519555"/>
            <a:ext cx="6133200" cy="330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If en una sola linea – Ejemplo 1: </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a = 150</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b = 35</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if a &gt; b: print(“a es mayor que b")</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If en una sola linea – Ejemplo 2:</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a = 5</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b = 150</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print("A") if a &gt; b else print("B")</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If en una sola linea – Ejemplo 3:</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a = 150</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b = 330</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print("A") if a &gt; b else print("=") if a == b else print("B")</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216" name="Google Shape;216;p43"/>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If</a:t>
            </a:r>
            <a:endParaRPr b="1" i="0" sz="4000" u="none" cap="none" strike="noStrike">
              <a:solidFill>
                <a:srgbClr val="000000"/>
              </a:solidFill>
              <a:latin typeface="DM Sans"/>
              <a:ea typeface="DM Sans"/>
              <a:cs typeface="DM Sans"/>
              <a:sym typeface="DM Sans"/>
            </a:endParaRPr>
          </a:p>
        </p:txBody>
      </p:sp>
      <p:grpSp>
        <p:nvGrpSpPr>
          <p:cNvPr id="218" name="Google Shape;218;p43"/>
          <p:cNvGrpSpPr/>
          <p:nvPr/>
        </p:nvGrpSpPr>
        <p:grpSpPr>
          <a:xfrm>
            <a:off x="8394894" y="161854"/>
            <a:ext cx="587130" cy="587130"/>
            <a:chOff x="473351" y="619523"/>
            <a:chExt cx="738900" cy="738900"/>
          </a:xfrm>
        </p:grpSpPr>
        <p:sp>
          <p:nvSpPr>
            <p:cNvPr id="219" name="Google Shape;219;p4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0" name="Google Shape;220;p4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Else</a:t>
            </a:r>
            <a:endParaRPr b="1" sz="40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Sentencia Else</a:t>
            </a:r>
            <a:endParaRPr b="1" i="0" sz="4000" u="none" cap="none" strike="noStrike">
              <a:solidFill>
                <a:schemeClr val="dk1"/>
              </a:solidFill>
              <a:latin typeface="DM Sans"/>
              <a:ea typeface="DM Sans"/>
              <a:cs typeface="DM Sans"/>
              <a:sym typeface="DM Sans"/>
            </a:endParaRPr>
          </a:p>
        </p:txBody>
      </p:sp>
      <p:sp>
        <p:nvSpPr>
          <p:cNvPr id="231" name="Google Shape;231;p45"/>
          <p:cNvSpPr txBox="1"/>
          <p:nvPr/>
        </p:nvSpPr>
        <p:spPr>
          <a:xfrm>
            <a:off x="457725" y="1602025"/>
            <a:ext cx="47301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Dentro de las sentencias condicionales el </a:t>
            </a:r>
            <a:r>
              <a:rPr b="1" i="0" lang="es" sz="1350" u="none" cap="none" strike="noStrike">
                <a:solidFill>
                  <a:srgbClr val="000000"/>
                </a:solidFill>
                <a:latin typeface="DM Sans"/>
                <a:ea typeface="DM Sans"/>
                <a:cs typeface="DM Sans"/>
                <a:sym typeface="DM Sans"/>
              </a:rPr>
              <a:t>else </a:t>
            </a:r>
            <a:r>
              <a:rPr b="0" i="0" lang="es" sz="1350" u="none" cap="none" strike="noStrike">
                <a:solidFill>
                  <a:srgbClr val="000000"/>
                </a:solidFill>
                <a:latin typeface="DM Sans"/>
                <a:ea typeface="DM Sans"/>
                <a:cs typeface="DM Sans"/>
                <a:sym typeface="DM Sans"/>
              </a:rPr>
              <a:t>(sino) es una especie de “hermano” de </a:t>
            </a:r>
            <a:r>
              <a:rPr b="1" i="0" lang="es" sz="1350" u="none" cap="none" strike="noStrike">
                <a:solidFill>
                  <a:srgbClr val="000000"/>
                </a:solidFill>
                <a:latin typeface="DM Sans"/>
                <a:ea typeface="DM Sans"/>
                <a:cs typeface="DM Sans"/>
                <a:sym typeface="DM Sans"/>
              </a:rPr>
              <a:t>if</a:t>
            </a:r>
            <a:r>
              <a:rPr b="0" i="0" lang="es" sz="1350" u="none" cap="none" strike="noStrike">
                <a:solidFill>
                  <a:srgbClr val="000000"/>
                </a:solidFill>
                <a:latin typeface="DM Sans"/>
                <a:ea typeface="DM Sans"/>
                <a:cs typeface="DM Sans"/>
                <a:sym typeface="DM Sans"/>
              </a:rPr>
              <a:t> el cual se puede encadenar al final de un bloque de código</a:t>
            </a:r>
            <a:r>
              <a:rPr b="1" i="0" lang="es" sz="1350" u="none" cap="none" strike="noStrike">
                <a:solidFill>
                  <a:srgbClr val="000000"/>
                </a:solidFill>
                <a:latin typeface="DM Sans"/>
                <a:ea typeface="DM Sans"/>
                <a:cs typeface="DM Sans"/>
                <a:sym typeface="DM Sans"/>
              </a:rPr>
              <a:t> if</a:t>
            </a:r>
            <a:r>
              <a:rPr b="0" i="0" lang="es" sz="1350" u="none" cap="none" strike="noStrike">
                <a:solidFill>
                  <a:srgbClr val="000000"/>
                </a:solidFill>
                <a:latin typeface="DM Sans"/>
                <a:ea typeface="DM Sans"/>
                <a:cs typeface="DM Sans"/>
                <a:sym typeface="DM Sans"/>
              </a:rPr>
              <a:t> para comprobar los casos contrarios, es decir los </a:t>
            </a:r>
            <a:r>
              <a:rPr b="1" i="0" lang="es" sz="1350" u="none" cap="none" strike="noStrike">
                <a:solidFill>
                  <a:srgbClr val="000000"/>
                </a:solidFill>
                <a:latin typeface="DM Sans"/>
                <a:ea typeface="DM Sans"/>
                <a:cs typeface="DM Sans"/>
                <a:sym typeface="DM Sans"/>
              </a:rPr>
              <a:t>False.</a:t>
            </a:r>
            <a:br>
              <a:rPr b="1" i="0" lang="es" sz="1350" u="none" cap="none" strike="noStrike">
                <a:solidFill>
                  <a:srgbClr val="000000"/>
                </a:solidFill>
                <a:latin typeface="DM Sans"/>
                <a:ea typeface="DM Sans"/>
                <a:cs typeface="DM Sans"/>
                <a:sym typeface="DM Sans"/>
              </a:rPr>
            </a:br>
            <a:br>
              <a:rPr b="1" i="0" lang="es" sz="1350" u="none" cap="none" strike="noStrike">
                <a:solidFill>
                  <a:srgbClr val="000000"/>
                </a:solidFill>
                <a:latin typeface="DM Sans"/>
                <a:ea typeface="DM Sans"/>
                <a:cs typeface="DM Sans"/>
                <a:sym typeface="DM Sans"/>
              </a:rPr>
            </a:br>
            <a:r>
              <a:rPr b="0" i="0" lang="es" sz="1350" u="none" cap="none" strike="noStrike">
                <a:solidFill>
                  <a:srgbClr val="000000"/>
                </a:solidFill>
                <a:latin typeface="DM Sans"/>
                <a:ea typeface="DM Sans"/>
                <a:cs typeface="DM Sans"/>
                <a:sym typeface="DM Sans"/>
              </a:rPr>
              <a:t>Al utilizar esta palabra reservada </a:t>
            </a:r>
            <a:r>
              <a:rPr b="1" i="0" lang="es" sz="1350" u="none" cap="none" strike="noStrike">
                <a:solidFill>
                  <a:srgbClr val="000000"/>
                </a:solidFill>
                <a:latin typeface="DM Sans"/>
                <a:ea typeface="DM Sans"/>
                <a:cs typeface="DM Sans"/>
                <a:sym typeface="DM Sans"/>
              </a:rPr>
              <a:t>else</a:t>
            </a:r>
            <a:r>
              <a:rPr b="0" i="0" lang="es" sz="1350" u="none" cap="none" strike="noStrike">
                <a:solidFill>
                  <a:srgbClr val="000000"/>
                </a:solidFill>
                <a:latin typeface="DM Sans"/>
                <a:ea typeface="DM Sans"/>
                <a:cs typeface="DM Sans"/>
                <a:sym typeface="DM Sans"/>
              </a:rPr>
              <a:t> le estamos indicando a Python que queremos ejecutar una porción de código, o bloque de código, sólo si no se cumple ninguna de las condiciones antes dichas, es decir, si el resultado es </a:t>
            </a:r>
            <a:r>
              <a:rPr b="1" i="0" lang="es" sz="1350" u="none" cap="none" strike="noStrike">
                <a:solidFill>
                  <a:srgbClr val="000000"/>
                </a:solidFill>
                <a:latin typeface="DM Sans"/>
                <a:ea typeface="DM Sans"/>
                <a:cs typeface="DM Sans"/>
                <a:sym typeface="DM Sans"/>
              </a:rPr>
              <a:t>False</a:t>
            </a:r>
            <a:r>
              <a:rPr b="0" i="0" lang="es" sz="1350" u="none" cap="none" strike="noStrike">
                <a:solidFill>
                  <a:srgbClr val="000000"/>
                </a:solidFill>
                <a:latin typeface="DM Sans"/>
                <a:ea typeface="DM Sans"/>
                <a:cs typeface="DM Sans"/>
                <a:sym typeface="DM Sans"/>
              </a:rPr>
              <a:t> siempre.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p:txBody>
      </p:sp>
      <p:pic>
        <p:nvPicPr>
          <p:cNvPr id="232" name="Google Shape;232;p45"/>
          <p:cNvPicPr preferRelativeResize="0"/>
          <p:nvPr/>
        </p:nvPicPr>
        <p:blipFill rotWithShape="1">
          <a:blip r:embed="rId3">
            <a:alphaModFix/>
          </a:blip>
          <a:srcRect b="0" l="0" r="0" t="0"/>
          <a:stretch/>
        </p:blipFill>
        <p:spPr>
          <a:xfrm>
            <a:off x="5891000" y="1785616"/>
            <a:ext cx="1932050" cy="19320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8"/>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90" name="Google Shape;90;p28"/>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91" name="Google Shape;91;p28"/>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Conceptualizar</a:t>
            </a:r>
            <a:r>
              <a:rPr b="0" i="0" lang="es" sz="1350" u="none" cap="none" strike="noStrike">
                <a:solidFill>
                  <a:schemeClr val="dk1"/>
                </a:solidFill>
                <a:latin typeface="DM Sans"/>
                <a:ea typeface="DM Sans"/>
                <a:cs typeface="DM Sans"/>
                <a:sym typeface="DM Sans"/>
              </a:rPr>
              <a:t> el flujo y diagrama de flujo</a:t>
            </a:r>
            <a:endParaRPr b="0" i="0" sz="1350" u="none" cap="none" strike="noStrike">
              <a:solidFill>
                <a:schemeClr val="dk1"/>
              </a:solidFill>
              <a:latin typeface="DM Sans"/>
              <a:ea typeface="DM Sans"/>
              <a:cs typeface="DM Sans"/>
              <a:sym typeface="DM Sans"/>
            </a:endParaRPr>
          </a:p>
        </p:txBody>
      </p:sp>
      <p:pic>
        <p:nvPicPr>
          <p:cNvPr id="92" name="Google Shape;92;p28"/>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93" name="Google Shape;93;p28"/>
          <p:cNvSpPr txBox="1"/>
          <p:nvPr/>
        </p:nvSpPr>
        <p:spPr>
          <a:xfrm>
            <a:off x="2690547" y="2054750"/>
            <a:ext cx="55695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dk1"/>
                </a:solidFill>
                <a:latin typeface="DM Sans"/>
                <a:ea typeface="DM Sans"/>
                <a:cs typeface="DM Sans"/>
                <a:sym typeface="DM Sans"/>
              </a:rPr>
              <a:t>Reconocer </a:t>
            </a:r>
            <a:r>
              <a:rPr b="0" i="0" lang="es" sz="1350" u="none" cap="none" strike="noStrike">
                <a:solidFill>
                  <a:schemeClr val="dk1"/>
                </a:solidFill>
                <a:latin typeface="DM Sans"/>
                <a:ea typeface="DM Sans"/>
                <a:cs typeface="DM Sans"/>
                <a:sym typeface="DM Sans"/>
              </a:rPr>
              <a:t>sus funcionalidades</a:t>
            </a:r>
            <a:endParaRPr b="0" i="0" sz="1350" u="none" cap="none" strike="noStrike">
              <a:solidFill>
                <a:schemeClr val="dk1"/>
              </a:solidFill>
              <a:latin typeface="DM Sans"/>
              <a:ea typeface="DM Sans"/>
              <a:cs typeface="DM Sans"/>
              <a:sym typeface="DM Sans"/>
            </a:endParaRPr>
          </a:p>
        </p:txBody>
      </p:sp>
      <p:pic>
        <p:nvPicPr>
          <p:cNvPr id="94" name="Google Shape;94;p28"/>
          <p:cNvPicPr preferRelativeResize="0"/>
          <p:nvPr/>
        </p:nvPicPr>
        <p:blipFill rotWithShape="1">
          <a:blip r:embed="rId3">
            <a:alphaModFix/>
          </a:blip>
          <a:srcRect b="0" l="0" r="0" t="0"/>
          <a:stretch/>
        </p:blipFill>
        <p:spPr>
          <a:xfrm>
            <a:off x="2172138" y="2705138"/>
            <a:ext cx="196975" cy="196975"/>
          </a:xfrm>
          <a:prstGeom prst="rect">
            <a:avLst/>
          </a:prstGeom>
          <a:noFill/>
          <a:ln>
            <a:noFill/>
          </a:ln>
        </p:spPr>
      </p:pic>
      <p:sp>
        <p:nvSpPr>
          <p:cNvPr id="95" name="Google Shape;95;p28"/>
          <p:cNvSpPr txBox="1"/>
          <p:nvPr/>
        </p:nvSpPr>
        <p:spPr>
          <a:xfrm>
            <a:off x="2690561" y="26074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Conceptualizar </a:t>
            </a:r>
            <a:r>
              <a:rPr b="0" i="0" lang="es" sz="1350" u="none" cap="none" strike="noStrike">
                <a:solidFill>
                  <a:schemeClr val="dk1"/>
                </a:solidFill>
                <a:latin typeface="DM Sans"/>
                <a:ea typeface="DM Sans"/>
                <a:cs typeface="DM Sans"/>
                <a:sym typeface="DM Sans"/>
              </a:rPr>
              <a:t>sentencias de control</a:t>
            </a:r>
            <a:endParaRPr b="0" i="0" sz="1350" u="none" cap="none" strike="noStrike">
              <a:solidFill>
                <a:schemeClr val="dk1"/>
              </a:solidFill>
              <a:latin typeface="DM Sans"/>
              <a:ea typeface="DM Sans"/>
              <a:cs typeface="DM Sans"/>
              <a:sym typeface="DM Sans"/>
            </a:endParaRPr>
          </a:p>
        </p:txBody>
      </p:sp>
      <p:cxnSp>
        <p:nvCxnSpPr>
          <p:cNvPr id="96" name="Google Shape;96;p28"/>
          <p:cNvCxnSpPr>
            <a:stCxn id="90" idx="2"/>
            <a:endCxn id="92" idx="0"/>
          </p:cNvCxnSpPr>
          <p:nvPr/>
        </p:nvCxnSpPr>
        <p:spPr>
          <a:xfrm flipH="1" rot="-5400000">
            <a:off x="2052975"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97" name="Google Shape;97;p28"/>
          <p:cNvCxnSpPr>
            <a:stCxn id="92" idx="2"/>
          </p:cNvCxnSpPr>
          <p:nvPr/>
        </p:nvCxnSpPr>
        <p:spPr>
          <a:xfrm flipH="1" rot="-5400000">
            <a:off x="2083275" y="2563038"/>
            <a:ext cx="379800" cy="5100"/>
          </a:xfrm>
          <a:prstGeom prst="bentConnector3">
            <a:avLst>
              <a:gd fmla="val 50000" name="adj1"/>
            </a:avLst>
          </a:prstGeom>
          <a:noFill/>
          <a:ln cap="flat" cmpd="sng" w="9525">
            <a:solidFill>
              <a:srgbClr val="EAFF6A"/>
            </a:solidFill>
            <a:prstDash val="solid"/>
            <a:round/>
            <a:headEnd len="sm" w="sm" type="none"/>
            <a:tailEnd len="sm" w="sm" type="none"/>
          </a:ln>
        </p:spPr>
      </p:cxnSp>
      <p:pic>
        <p:nvPicPr>
          <p:cNvPr id="98" name="Google Shape;98;p28"/>
          <p:cNvPicPr preferRelativeResize="0"/>
          <p:nvPr/>
        </p:nvPicPr>
        <p:blipFill rotWithShape="1">
          <a:blip r:embed="rId3">
            <a:alphaModFix/>
          </a:blip>
          <a:srcRect b="0" l="0" r="0" t="0"/>
          <a:stretch/>
        </p:blipFill>
        <p:spPr>
          <a:xfrm>
            <a:off x="2172138" y="3238538"/>
            <a:ext cx="196975" cy="196975"/>
          </a:xfrm>
          <a:prstGeom prst="rect">
            <a:avLst/>
          </a:prstGeom>
          <a:noFill/>
          <a:ln>
            <a:noFill/>
          </a:ln>
        </p:spPr>
      </p:pic>
      <p:sp>
        <p:nvSpPr>
          <p:cNvPr id="99" name="Google Shape;99;p28"/>
          <p:cNvSpPr txBox="1"/>
          <p:nvPr/>
        </p:nvSpPr>
        <p:spPr>
          <a:xfrm>
            <a:off x="2690561" y="31408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Utilizar </a:t>
            </a:r>
            <a:r>
              <a:rPr b="0" i="0" lang="es" sz="1350" u="none" cap="none" strike="noStrike">
                <a:solidFill>
                  <a:schemeClr val="dk1"/>
                </a:solidFill>
                <a:latin typeface="DM Sans"/>
                <a:ea typeface="DM Sans"/>
                <a:cs typeface="DM Sans"/>
                <a:sym typeface="DM Sans"/>
              </a:rPr>
              <a:t>sentencia de control if</a:t>
            </a:r>
            <a:endParaRPr b="0" i="0" sz="1350" u="none" cap="none" strike="noStrike">
              <a:solidFill>
                <a:schemeClr val="dk1"/>
              </a:solidFill>
              <a:latin typeface="DM Sans"/>
              <a:ea typeface="DM Sans"/>
              <a:cs typeface="DM Sans"/>
              <a:sym typeface="DM Sans"/>
            </a:endParaRPr>
          </a:p>
        </p:txBody>
      </p:sp>
      <p:cxnSp>
        <p:nvCxnSpPr>
          <p:cNvPr id="100" name="Google Shape;100;p28"/>
          <p:cNvCxnSpPr/>
          <p:nvPr/>
        </p:nvCxnSpPr>
        <p:spPr>
          <a:xfrm flipH="1" rot="-5400000">
            <a:off x="2083275" y="3096437"/>
            <a:ext cx="379800" cy="5100"/>
          </a:xfrm>
          <a:prstGeom prst="bentConnector3">
            <a:avLst>
              <a:gd fmla="val 50000"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6"/>
          <p:cNvSpPr/>
          <p:nvPr/>
        </p:nvSpPr>
        <p:spPr>
          <a:xfrm>
            <a:off x="4169513" y="17318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6"/>
          <p:cNvSpPr/>
          <p:nvPr/>
        </p:nvSpPr>
        <p:spPr>
          <a:xfrm>
            <a:off x="6716840" y="17318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9" name="Google Shape;239;p46"/>
          <p:cNvCxnSpPr>
            <a:stCxn id="237" idx="6"/>
            <a:endCxn id="238" idx="2"/>
          </p:cNvCxnSpPr>
          <p:nvPr/>
        </p:nvCxnSpPr>
        <p:spPr>
          <a:xfrm>
            <a:off x="4756613" y="2025429"/>
            <a:ext cx="1960200" cy="0"/>
          </a:xfrm>
          <a:prstGeom prst="straightConnector1">
            <a:avLst/>
          </a:prstGeom>
          <a:noFill/>
          <a:ln cap="flat" cmpd="sng" w="9525">
            <a:solidFill>
              <a:srgbClr val="EAFF6A"/>
            </a:solidFill>
            <a:prstDash val="solid"/>
            <a:round/>
            <a:headEnd len="sm" w="sm" type="none"/>
            <a:tailEnd len="sm" w="sm" type="none"/>
          </a:ln>
        </p:spPr>
      </p:cxnSp>
      <p:sp>
        <p:nvSpPr>
          <p:cNvPr id="240" name="Google Shape;240;p46"/>
          <p:cNvSpPr txBox="1"/>
          <p:nvPr/>
        </p:nvSpPr>
        <p:spPr>
          <a:xfrm>
            <a:off x="3487625" y="2591825"/>
            <a:ext cx="1950900" cy="110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 Primero definimos una variable </a:t>
            </a:r>
            <a:r>
              <a:rPr lang="es" sz="1350">
                <a:solidFill>
                  <a:schemeClr val="dk1"/>
                </a:solidFill>
                <a:latin typeface="DM Sans"/>
                <a:ea typeface="DM Sans"/>
                <a:cs typeface="DM Sans"/>
                <a:sym typeface="DM Sans"/>
              </a:rPr>
              <a:t>número</a:t>
            </a:r>
            <a:r>
              <a:rPr b="0" i="0" lang="es" sz="1350" u="none" cap="none" strike="noStrike">
                <a:solidFill>
                  <a:schemeClr val="dk1"/>
                </a:solidFill>
                <a:latin typeface="DM Sans"/>
                <a:ea typeface="DM Sans"/>
                <a:cs typeface="DM Sans"/>
                <a:sym typeface="DM Sans"/>
              </a:rPr>
              <a:t> y le asignamos un valor entero 24. </a:t>
            </a:r>
            <a:endParaRPr b="0" i="0" sz="1350" u="none" cap="none" strike="noStrike">
              <a:solidFill>
                <a:srgbClr val="000000"/>
              </a:solidFill>
              <a:latin typeface="DM Sans"/>
              <a:ea typeface="DM Sans"/>
              <a:cs typeface="DM Sans"/>
              <a:sym typeface="DM Sans"/>
            </a:endParaRPr>
          </a:p>
        </p:txBody>
      </p:sp>
      <p:sp>
        <p:nvSpPr>
          <p:cNvPr id="241" name="Google Shape;241;p46"/>
          <p:cNvSpPr txBox="1"/>
          <p:nvPr/>
        </p:nvSpPr>
        <p:spPr>
          <a:xfrm>
            <a:off x="5368450" y="2591075"/>
            <a:ext cx="3364800" cy="1587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Después, a través del condicional, le preguntamos si el número es mayor a 36, si es así, queremos imprimir “El número es más grande” en pantalla, de lo contrario queremos que imprima “El número es más chico”.</a:t>
            </a:r>
            <a:endParaRPr b="0" i="0" sz="1350" u="none" cap="none" strike="noStrike">
              <a:solidFill>
                <a:srgbClr val="000000"/>
              </a:solidFill>
              <a:latin typeface="DM Sans"/>
              <a:ea typeface="DM Sans"/>
              <a:cs typeface="DM Sans"/>
              <a:sym typeface="DM Sans"/>
            </a:endParaRPr>
          </a:p>
        </p:txBody>
      </p:sp>
      <p:sp>
        <p:nvSpPr>
          <p:cNvPr id="242" name="Google Shape;242;p46"/>
          <p:cNvSpPr txBox="1"/>
          <p:nvPr/>
        </p:nvSpPr>
        <p:spPr>
          <a:xfrm>
            <a:off x="6803288" y="17252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sp>
        <p:nvSpPr>
          <p:cNvPr id="243" name="Google Shape;243;p46"/>
          <p:cNvSpPr txBox="1"/>
          <p:nvPr/>
        </p:nvSpPr>
        <p:spPr>
          <a:xfrm>
            <a:off x="4255925" y="17252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sp>
        <p:nvSpPr>
          <p:cNvPr id="244" name="Google Shape;244;p46"/>
          <p:cNvSpPr txBox="1"/>
          <p:nvPr/>
        </p:nvSpPr>
        <p:spPr>
          <a:xfrm>
            <a:off x="473350" y="1172225"/>
            <a:ext cx="29262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Veamos el siguiente 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numero =  24</a:t>
            </a:r>
            <a:endParaRPr b="1"/>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if numero &gt; 36:</a:t>
            </a:r>
            <a:endParaRPr b="1"/>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    print("El número es grande")</a:t>
            </a:r>
            <a:endParaRPr b="1"/>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else:</a:t>
            </a:r>
            <a:endParaRPr b="1"/>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    print("El número es chico")</a:t>
            </a:r>
            <a:endParaRPr b="1" i="0" sz="1350" u="none" cap="none" strike="noStrike">
              <a:solidFill>
                <a:srgbClr val="000000"/>
              </a:solidFill>
              <a:latin typeface="DM Sans"/>
              <a:ea typeface="DM Sans"/>
              <a:cs typeface="DM Sans"/>
              <a:sym typeface="DM Sans"/>
            </a:endParaRPr>
          </a:p>
        </p:txBody>
      </p:sp>
      <p:grpSp>
        <p:nvGrpSpPr>
          <p:cNvPr id="245" name="Google Shape;245;p46"/>
          <p:cNvGrpSpPr/>
          <p:nvPr/>
        </p:nvGrpSpPr>
        <p:grpSpPr>
          <a:xfrm>
            <a:off x="8394894" y="161854"/>
            <a:ext cx="587130" cy="587130"/>
            <a:chOff x="473351" y="619523"/>
            <a:chExt cx="738900" cy="738900"/>
          </a:xfrm>
        </p:grpSpPr>
        <p:sp>
          <p:nvSpPr>
            <p:cNvPr id="246" name="Google Shape;246;p4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7" name="Google Shape;247;p4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48" name="Google Shape;248;p46"/>
          <p:cNvSpPr/>
          <p:nvPr/>
        </p:nvSpPr>
        <p:spPr>
          <a:xfrm>
            <a:off x="473350" y="719150"/>
            <a:ext cx="1713000" cy="114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6"/>
          <p:cNvSpPr txBox="1"/>
          <p:nvPr/>
        </p:nvSpPr>
        <p:spPr>
          <a:xfrm>
            <a:off x="473350" y="468275"/>
            <a:ext cx="1915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SENTENCIA ELSE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Múltiples If</a:t>
            </a:r>
            <a:endParaRPr b="1" sz="4000">
              <a:solidFill>
                <a:schemeClr val="dk1"/>
              </a:solidFill>
              <a:latin typeface="DM Sans"/>
              <a:ea typeface="DM Sans"/>
              <a:cs typeface="DM Sans"/>
              <a:sym typeface="DM Sans"/>
            </a:endParaRPr>
          </a:p>
        </p:txBody>
      </p:sp>
      <p:sp>
        <p:nvSpPr>
          <p:cNvPr id="255" name="Google Shape;255;p47"/>
          <p:cNvSpPr txBox="1"/>
          <p:nvPr/>
        </p:nvSpPr>
        <p:spPr>
          <a:xfrm>
            <a:off x="473350" y="1908175"/>
            <a:ext cx="38346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Veamos un ejemplo de cómo podemos trabajar con múltiples ifs anidados: </a:t>
            </a:r>
            <a:endParaRPr>
              <a:solidFill>
                <a:schemeClr val="dk1"/>
              </a:solidFill>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Ejemplo 1</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x = 25</a:t>
            </a:r>
            <a:endParaRPr>
              <a:solidFill>
                <a:schemeClr val="dk1"/>
              </a:solidFill>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if x &gt; 10:</a:t>
            </a:r>
            <a:endParaRPr>
              <a:solidFill>
                <a:schemeClr val="dk1"/>
              </a:solidFill>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print("por encima de diez,")</a:t>
            </a:r>
            <a:endParaRPr>
              <a:solidFill>
                <a:schemeClr val="dk1"/>
              </a:solidFill>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if x &gt; 20:</a:t>
            </a:r>
            <a:endParaRPr>
              <a:solidFill>
                <a:schemeClr val="dk1"/>
              </a:solidFill>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print("y también por encima de 20!")</a:t>
            </a:r>
            <a:endParaRPr>
              <a:solidFill>
                <a:schemeClr val="dk1"/>
              </a:solidFill>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else:</a:t>
            </a:r>
            <a:endParaRPr>
              <a:solidFill>
                <a:schemeClr val="dk1"/>
              </a:solidFill>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print("pero no por encima de 20")</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256" name="Google Shape;256;p47"/>
          <p:cNvSpPr txBox="1"/>
          <p:nvPr/>
        </p:nvSpPr>
        <p:spPr>
          <a:xfrm>
            <a:off x="4527575"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Ejemplo 2:</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x = 15</a:t>
            </a:r>
            <a:endParaRPr>
              <a:solidFill>
                <a:schemeClr val="dk1"/>
              </a:solidFill>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if x &gt; 10:</a:t>
            </a:r>
            <a:endParaRPr>
              <a:solidFill>
                <a:schemeClr val="dk1"/>
              </a:solidFill>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print("por encima de diez,")</a:t>
            </a:r>
            <a:endParaRPr>
              <a:solidFill>
                <a:schemeClr val="dk1"/>
              </a:solidFill>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if x &gt; 20:</a:t>
            </a:r>
            <a:endParaRPr>
              <a:solidFill>
                <a:schemeClr val="dk1"/>
              </a:solidFill>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print("y también por encima de 20!")</a:t>
            </a:r>
            <a:endParaRPr>
              <a:solidFill>
                <a:schemeClr val="dk1"/>
              </a:solidFill>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else:</a:t>
            </a:r>
            <a:endParaRPr>
              <a:solidFill>
                <a:schemeClr val="dk1"/>
              </a:solidFill>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print("pero no por encima de 20")</a:t>
            </a:r>
            <a:endParaRPr sz="1350">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Elif</a:t>
            </a:r>
            <a:endParaRPr b="1" sz="400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Sentencia Elif</a:t>
            </a:r>
            <a:endParaRPr b="1" i="0" sz="4000" u="none" cap="none" strike="noStrike">
              <a:solidFill>
                <a:schemeClr val="dk1"/>
              </a:solidFill>
              <a:latin typeface="DM Sans"/>
              <a:ea typeface="DM Sans"/>
              <a:cs typeface="DM Sans"/>
              <a:sym typeface="DM Sans"/>
            </a:endParaRPr>
          </a:p>
        </p:txBody>
      </p:sp>
      <p:sp>
        <p:nvSpPr>
          <p:cNvPr id="267" name="Google Shape;267;p49"/>
          <p:cNvSpPr txBox="1"/>
          <p:nvPr/>
        </p:nvSpPr>
        <p:spPr>
          <a:xfrm>
            <a:off x="457725" y="1602025"/>
            <a:ext cx="47301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La última sentencia condicional que podemos encontrar es el </a:t>
            </a:r>
            <a:r>
              <a:rPr b="1" i="0" lang="es" sz="1350" u="none" cap="none" strike="noStrike">
                <a:solidFill>
                  <a:srgbClr val="000000"/>
                </a:solidFill>
                <a:latin typeface="DM Sans"/>
                <a:ea typeface="DM Sans"/>
                <a:cs typeface="DM Sans"/>
                <a:sym typeface="DM Sans"/>
              </a:rPr>
              <a:t>elif </a:t>
            </a:r>
            <a:r>
              <a:rPr b="0" i="0" lang="es" sz="1350" u="none" cap="none" strike="noStrike">
                <a:solidFill>
                  <a:srgbClr val="000000"/>
                </a:solidFill>
                <a:latin typeface="DM Sans"/>
                <a:ea typeface="DM Sans"/>
                <a:cs typeface="DM Sans"/>
                <a:sym typeface="DM Sans"/>
              </a:rPr>
              <a:t>(</a:t>
            </a:r>
            <a:r>
              <a:rPr lang="es" sz="1350">
                <a:latin typeface="DM Sans"/>
                <a:ea typeface="DM Sans"/>
                <a:cs typeface="DM Sans"/>
                <a:sym typeface="DM Sans"/>
              </a:rPr>
              <a:t>si no</a:t>
            </a:r>
            <a:r>
              <a:rPr b="0" i="0" lang="es" sz="1350" u="none" cap="none" strike="noStrike">
                <a:solidFill>
                  <a:srgbClr val="000000"/>
                </a:solidFill>
                <a:latin typeface="DM Sans"/>
                <a:ea typeface="DM Sans"/>
                <a:cs typeface="DM Sans"/>
                <a:sym typeface="DM Sans"/>
              </a:rPr>
              <a:t>, si), también podríamos decir que es un hermano de </a:t>
            </a:r>
            <a:r>
              <a:rPr b="1" lang="es" sz="1350">
                <a:latin typeface="DM Sans"/>
                <a:ea typeface="DM Sans"/>
                <a:cs typeface="DM Sans"/>
                <a:sym typeface="DM Sans"/>
              </a:rPr>
              <a:t>if, </a:t>
            </a:r>
            <a:r>
              <a:rPr lang="es" sz="1350">
                <a:latin typeface="DM Sans"/>
                <a:ea typeface="DM Sans"/>
                <a:cs typeface="DM Sans"/>
                <a:sym typeface="DM Sans"/>
              </a:rPr>
              <a:t>ya que</a:t>
            </a:r>
            <a:r>
              <a:rPr b="0" i="0" lang="es" sz="1350" u="none" cap="none" strike="noStrike">
                <a:solidFill>
                  <a:srgbClr val="000000"/>
                </a:solidFill>
                <a:latin typeface="DM Sans"/>
                <a:ea typeface="DM Sans"/>
                <a:cs typeface="DM Sans"/>
                <a:sym typeface="DM Sans"/>
              </a:rPr>
              <a:t> se utiliza en continuación al </a:t>
            </a:r>
            <a:r>
              <a:rPr b="1" i="0" lang="es" sz="1350" u="none" cap="none" strike="noStrike">
                <a:solidFill>
                  <a:srgbClr val="000000"/>
                </a:solidFill>
                <a:latin typeface="DM Sans"/>
                <a:ea typeface="DM Sans"/>
                <a:cs typeface="DM Sans"/>
                <a:sym typeface="DM Sans"/>
              </a:rPr>
              <a:t>if</a:t>
            </a:r>
            <a:r>
              <a:rPr b="0" i="0" lang="es" sz="1350" u="none" cap="none" strike="noStrike">
                <a:solidFill>
                  <a:srgbClr val="000000"/>
                </a:solidFill>
                <a:latin typeface="DM Sans"/>
                <a:ea typeface="DM Sans"/>
                <a:cs typeface="DM Sans"/>
                <a:sym typeface="DM Sans"/>
              </a:rPr>
              <a:t> para poder encadenar muchísimas más comprobaciones.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br>
              <a:rPr b="0" i="0" lang="es" sz="1350" u="none" cap="none" strike="noStrike">
                <a:solidFill>
                  <a:srgbClr val="000000"/>
                </a:solidFill>
                <a:latin typeface="DM Sans"/>
                <a:ea typeface="DM Sans"/>
                <a:cs typeface="DM Sans"/>
                <a:sym typeface="DM Sans"/>
              </a:rPr>
            </a:br>
            <a:br>
              <a:rPr b="0" i="0" lang="es" sz="1350" u="none" cap="none" strike="noStrike">
                <a:solidFill>
                  <a:srgbClr val="000000"/>
                </a:solidFill>
                <a:latin typeface="DM Sans"/>
                <a:ea typeface="DM Sans"/>
                <a:cs typeface="DM Sans"/>
                <a:sym typeface="DM Sans"/>
              </a:rPr>
            </a:br>
            <a:r>
              <a:rPr b="0" i="0" lang="es" sz="1350" u="none" cap="none" strike="noStrike">
                <a:solidFill>
                  <a:srgbClr val="000000"/>
                </a:solidFill>
                <a:latin typeface="DM Sans"/>
                <a:ea typeface="DM Sans"/>
                <a:cs typeface="DM Sans"/>
                <a:sym typeface="DM Sans"/>
              </a:rPr>
              <a:t>Al utilizar esta palabra reservada elif le estamos indicando a Python que queremos ejecutar una porción de código, o bloque de código, </a:t>
            </a:r>
            <a:r>
              <a:rPr lang="es" sz="1350">
                <a:latin typeface="DM Sans"/>
                <a:ea typeface="DM Sans"/>
                <a:cs typeface="DM Sans"/>
                <a:sym typeface="DM Sans"/>
              </a:rPr>
              <a:t>solo</a:t>
            </a:r>
            <a:r>
              <a:rPr b="0" i="0" lang="es" sz="1350" u="none" cap="none" strike="noStrike">
                <a:solidFill>
                  <a:srgbClr val="000000"/>
                </a:solidFill>
                <a:latin typeface="DM Sans"/>
                <a:ea typeface="DM Sans"/>
                <a:cs typeface="DM Sans"/>
                <a:sym typeface="DM Sans"/>
              </a:rPr>
              <a:t> si la condición anterior no se cumple, es decir, si el resultado del </a:t>
            </a:r>
            <a:r>
              <a:rPr b="1" i="0" lang="es" sz="1350" u="none" cap="none" strike="noStrike">
                <a:solidFill>
                  <a:srgbClr val="000000"/>
                </a:solidFill>
                <a:latin typeface="DM Sans"/>
                <a:ea typeface="DM Sans"/>
                <a:cs typeface="DM Sans"/>
                <a:sym typeface="DM Sans"/>
              </a:rPr>
              <a:t>if </a:t>
            </a:r>
            <a:r>
              <a:rPr b="0" i="0" lang="es" sz="1350" u="none" cap="none" strike="noStrike">
                <a:solidFill>
                  <a:srgbClr val="000000"/>
                </a:solidFill>
                <a:latin typeface="DM Sans"/>
                <a:ea typeface="DM Sans"/>
                <a:cs typeface="DM Sans"/>
                <a:sym typeface="DM Sans"/>
              </a:rPr>
              <a:t>o algún </a:t>
            </a:r>
            <a:r>
              <a:rPr b="1" i="0" lang="es" sz="1350" u="none" cap="none" strike="noStrike">
                <a:solidFill>
                  <a:srgbClr val="000000"/>
                </a:solidFill>
                <a:latin typeface="DM Sans"/>
                <a:ea typeface="DM Sans"/>
                <a:cs typeface="DM Sans"/>
                <a:sym typeface="DM Sans"/>
              </a:rPr>
              <a:t>elif</a:t>
            </a:r>
            <a:r>
              <a:rPr b="0" i="0" lang="es" sz="1350" u="none" cap="none" strike="noStrike">
                <a:solidFill>
                  <a:srgbClr val="000000"/>
                </a:solidFill>
                <a:latin typeface="DM Sans"/>
                <a:ea typeface="DM Sans"/>
                <a:cs typeface="DM Sans"/>
                <a:sym typeface="DM Sans"/>
              </a:rPr>
              <a:t> fue </a:t>
            </a:r>
            <a:r>
              <a:rPr b="1" i="0" lang="es" sz="1350" u="none" cap="none" strike="noStrike">
                <a:solidFill>
                  <a:srgbClr val="000000"/>
                </a:solidFill>
                <a:latin typeface="DM Sans"/>
                <a:ea typeface="DM Sans"/>
                <a:cs typeface="DM Sans"/>
                <a:sym typeface="DM Sans"/>
              </a:rPr>
              <a:t>False</a:t>
            </a: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p:txBody>
      </p:sp>
      <p:pic>
        <p:nvPicPr>
          <p:cNvPr id="268" name="Google Shape;268;p49"/>
          <p:cNvPicPr preferRelativeResize="0"/>
          <p:nvPr/>
        </p:nvPicPr>
        <p:blipFill rotWithShape="1">
          <a:blip r:embed="rId3">
            <a:alphaModFix/>
          </a:blip>
          <a:srcRect b="0" l="0" r="0" t="0"/>
          <a:stretch/>
        </p:blipFill>
        <p:spPr>
          <a:xfrm>
            <a:off x="5843600" y="1927363"/>
            <a:ext cx="1819825" cy="1819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grpSp>
        <p:nvGrpSpPr>
          <p:cNvPr id="273" name="Google Shape;273;p50"/>
          <p:cNvGrpSpPr/>
          <p:nvPr/>
        </p:nvGrpSpPr>
        <p:grpSpPr>
          <a:xfrm>
            <a:off x="8394894" y="161854"/>
            <a:ext cx="587130" cy="587130"/>
            <a:chOff x="473351" y="619523"/>
            <a:chExt cx="738900" cy="738900"/>
          </a:xfrm>
        </p:grpSpPr>
        <p:sp>
          <p:nvSpPr>
            <p:cNvPr id="274" name="Google Shape;274;p5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5" name="Google Shape;275;p5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76" name="Google Shape;276;p50"/>
          <p:cNvSpPr/>
          <p:nvPr/>
        </p:nvSpPr>
        <p:spPr>
          <a:xfrm>
            <a:off x="473350" y="719150"/>
            <a:ext cx="1713000" cy="114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0"/>
          <p:cNvSpPr txBox="1"/>
          <p:nvPr/>
        </p:nvSpPr>
        <p:spPr>
          <a:xfrm>
            <a:off x="473350" y="468275"/>
            <a:ext cx="1915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SENTENCIA ELIF</a:t>
            </a:r>
            <a:endParaRPr b="0" i="0" sz="1400" u="none" cap="none" strike="noStrike">
              <a:solidFill>
                <a:srgbClr val="000000"/>
              </a:solidFill>
              <a:latin typeface="DM Sans"/>
              <a:ea typeface="DM Sans"/>
              <a:cs typeface="DM Sans"/>
              <a:sym typeface="DM Sans"/>
            </a:endParaRPr>
          </a:p>
        </p:txBody>
      </p:sp>
      <p:sp>
        <p:nvSpPr>
          <p:cNvPr id="278" name="Google Shape;278;p50"/>
          <p:cNvSpPr txBox="1"/>
          <p:nvPr/>
        </p:nvSpPr>
        <p:spPr>
          <a:xfrm>
            <a:off x="1118475" y="1077700"/>
            <a:ext cx="4465800" cy="2769000"/>
          </a:xfrm>
          <a:prstGeom prst="rect">
            <a:avLst/>
          </a:prstGeom>
          <a:noFill/>
          <a:ln>
            <a:noFill/>
          </a:ln>
        </p:spPr>
        <p:txBody>
          <a:bodyPr anchorCtr="0" anchor="t" bIns="91425" lIns="91425" spcFirstLastPara="1" rIns="91425" wrap="square" tIns="91425">
            <a:spAutoFit/>
          </a:bodyPr>
          <a:lstStyle/>
          <a:p>
            <a:pPr indent="0" lvl="0" marL="241300" marR="50800" rtl="0" algn="l">
              <a:lnSpc>
                <a:spcPct val="170000"/>
              </a:lnSpc>
              <a:spcBef>
                <a:spcPts val="0"/>
              </a:spcBef>
              <a:spcAft>
                <a:spcPts val="0"/>
              </a:spcAft>
              <a:buNone/>
            </a:pPr>
            <a:r>
              <a:rPr lang="es" sz="1150">
                <a:solidFill>
                  <a:schemeClr val="dk1"/>
                </a:solidFill>
                <a:highlight>
                  <a:srgbClr val="F8F8F8"/>
                </a:highlight>
                <a:latin typeface="Courier New"/>
                <a:ea typeface="Courier New"/>
                <a:cs typeface="Courier New"/>
                <a:sym typeface="Courier New"/>
              </a:rPr>
              <a:t>a = </a:t>
            </a:r>
            <a:r>
              <a:rPr lang="es" sz="1150">
                <a:solidFill>
                  <a:srgbClr val="D53AA9"/>
                </a:solidFill>
                <a:highlight>
                  <a:srgbClr val="F8F8F8"/>
                </a:highlight>
                <a:latin typeface="Courier New"/>
                <a:ea typeface="Courier New"/>
                <a:cs typeface="Courier New"/>
                <a:sym typeface="Courier New"/>
              </a:rPr>
              <a:t>2</a:t>
            </a:r>
            <a:r>
              <a:rPr lang="es" sz="1150">
                <a:solidFill>
                  <a:schemeClr val="dk1"/>
                </a:solidFill>
                <a:highlight>
                  <a:srgbClr val="F8F8F8"/>
                </a:highlight>
                <a:latin typeface="Courier New"/>
                <a:ea typeface="Courier New"/>
                <a:cs typeface="Courier New"/>
                <a:sym typeface="Courier New"/>
              </a:rPr>
              <a:t> + </a:t>
            </a:r>
            <a:r>
              <a:rPr lang="es" sz="1150">
                <a:solidFill>
                  <a:srgbClr val="D53AA9"/>
                </a:solidFill>
                <a:highlight>
                  <a:srgbClr val="F8F8F8"/>
                </a:highlight>
                <a:latin typeface="Courier New"/>
                <a:ea typeface="Courier New"/>
                <a:cs typeface="Courier New"/>
                <a:sym typeface="Courier New"/>
              </a:rPr>
              <a:t>3</a:t>
            </a:r>
            <a:endParaRPr sz="1150">
              <a:solidFill>
                <a:srgbClr val="D53AA9"/>
              </a:solidFill>
              <a:highlight>
                <a:srgbClr val="F8F8F8"/>
              </a:highlight>
              <a:latin typeface="Courier New"/>
              <a:ea typeface="Courier New"/>
              <a:cs typeface="Courier New"/>
              <a:sym typeface="Courier New"/>
            </a:endParaRPr>
          </a:p>
          <a:p>
            <a:pPr indent="0" lvl="0" marL="241300" marR="50800" rtl="0" algn="l">
              <a:lnSpc>
                <a:spcPct val="170000"/>
              </a:lnSpc>
              <a:spcBef>
                <a:spcPts val="0"/>
              </a:spcBef>
              <a:spcAft>
                <a:spcPts val="0"/>
              </a:spcAft>
              <a:buNone/>
            </a:pPr>
            <a:r>
              <a:rPr b="1" lang="es" sz="1150">
                <a:solidFill>
                  <a:srgbClr val="066DA1"/>
                </a:solidFill>
                <a:highlight>
                  <a:srgbClr val="FFFFFF"/>
                </a:highlight>
                <a:latin typeface="Courier New"/>
                <a:ea typeface="Courier New"/>
                <a:cs typeface="Courier New"/>
                <a:sym typeface="Courier New"/>
              </a:rPr>
              <a:t>if</a:t>
            </a:r>
            <a:r>
              <a:rPr lang="es" sz="1150">
                <a:solidFill>
                  <a:schemeClr val="dk1"/>
                </a:solidFill>
                <a:highlight>
                  <a:srgbClr val="FFFFFF"/>
                </a:highlight>
                <a:latin typeface="Courier New"/>
                <a:ea typeface="Courier New"/>
                <a:cs typeface="Courier New"/>
                <a:sym typeface="Courier New"/>
              </a:rPr>
              <a:t> a == </a:t>
            </a:r>
            <a:r>
              <a:rPr lang="es" sz="1150">
                <a:solidFill>
                  <a:srgbClr val="D53AA9"/>
                </a:solidFill>
                <a:highlight>
                  <a:srgbClr val="FFFFFF"/>
                </a:highlight>
                <a:latin typeface="Courier New"/>
                <a:ea typeface="Courier New"/>
                <a:cs typeface="Courier New"/>
                <a:sym typeface="Courier New"/>
              </a:rPr>
              <a:t>4</a:t>
            </a:r>
            <a:r>
              <a:rPr lang="es" sz="1150">
                <a:solidFill>
                  <a:schemeClr val="dk1"/>
                </a:solidFill>
                <a:highlight>
                  <a:srgbClr val="FFFFFF"/>
                </a:highlight>
                <a:latin typeface="Courier New"/>
                <a:ea typeface="Courier New"/>
                <a:cs typeface="Courier New"/>
                <a:sym typeface="Courier New"/>
              </a:rPr>
              <a:t>: </a:t>
            </a:r>
            <a:endParaRPr sz="1150">
              <a:solidFill>
                <a:srgbClr val="888888"/>
              </a:solidFill>
              <a:highlight>
                <a:srgbClr val="FFFFFF"/>
              </a:highlight>
              <a:latin typeface="Courier New"/>
              <a:ea typeface="Courier New"/>
              <a:cs typeface="Courier New"/>
              <a:sym typeface="Courier New"/>
            </a:endParaRPr>
          </a:p>
          <a:p>
            <a:pPr indent="0" lvl="0" marL="241300" marR="50800" rtl="0" algn="l">
              <a:lnSpc>
                <a:spcPct val="170000"/>
              </a:lnSpc>
              <a:spcBef>
                <a:spcPts val="0"/>
              </a:spcBef>
              <a:spcAft>
                <a:spcPts val="0"/>
              </a:spcAft>
              <a:buNone/>
            </a:pPr>
            <a:r>
              <a:rPr lang="es" sz="1150">
                <a:solidFill>
                  <a:schemeClr val="dk1"/>
                </a:solidFill>
                <a:highlight>
                  <a:srgbClr val="F8F8F8"/>
                </a:highlight>
                <a:latin typeface="Courier New"/>
                <a:ea typeface="Courier New"/>
                <a:cs typeface="Courier New"/>
                <a:sym typeface="Courier New"/>
              </a:rPr>
              <a:t>   </a:t>
            </a:r>
            <a:r>
              <a:rPr lang="es" sz="1150">
                <a:solidFill>
                  <a:srgbClr val="404247"/>
                </a:solidFill>
                <a:highlight>
                  <a:srgbClr val="F8F8F8"/>
                </a:highlight>
                <a:latin typeface="Courier New"/>
                <a:ea typeface="Courier New"/>
                <a:cs typeface="Courier New"/>
                <a:sym typeface="Courier New"/>
              </a:rPr>
              <a:t>print</a:t>
            </a:r>
            <a:r>
              <a:rPr lang="es" sz="1150">
                <a:solidFill>
                  <a:schemeClr val="dk1"/>
                </a:solidFill>
                <a:highlight>
                  <a:srgbClr val="F8F8F8"/>
                </a:highlight>
                <a:latin typeface="Courier New"/>
                <a:ea typeface="Courier New"/>
                <a:cs typeface="Courier New"/>
                <a:sym typeface="Courier New"/>
              </a:rPr>
              <a:t> </a:t>
            </a:r>
            <a:r>
              <a:rPr lang="es" sz="1150">
                <a:solidFill>
                  <a:srgbClr val="444444"/>
                </a:solidFill>
                <a:highlight>
                  <a:srgbClr val="F8F8F8"/>
                </a:highlight>
                <a:latin typeface="Courier New"/>
                <a:ea typeface="Courier New"/>
                <a:cs typeface="Courier New"/>
                <a:sym typeface="Courier New"/>
              </a:rPr>
              <a:t>(</a:t>
            </a:r>
            <a:r>
              <a:rPr lang="es" sz="1150">
                <a:solidFill>
                  <a:srgbClr val="2D47E6"/>
                </a:solidFill>
                <a:highlight>
                  <a:srgbClr val="F8F8F8"/>
                </a:highlight>
                <a:latin typeface="Courier New"/>
                <a:ea typeface="Courier New"/>
                <a:cs typeface="Courier New"/>
                <a:sym typeface="Courier New"/>
              </a:rPr>
              <a:t>"A es igual a cuatro"</a:t>
            </a:r>
            <a:r>
              <a:rPr lang="es" sz="1150">
                <a:solidFill>
                  <a:srgbClr val="444444"/>
                </a:solidFill>
                <a:highlight>
                  <a:srgbClr val="F8F8F8"/>
                </a:highlight>
                <a:latin typeface="Courier New"/>
                <a:ea typeface="Courier New"/>
                <a:cs typeface="Courier New"/>
                <a:sym typeface="Courier New"/>
              </a:rPr>
              <a:t>)</a:t>
            </a:r>
            <a:endParaRPr sz="1150">
              <a:solidFill>
                <a:srgbClr val="888888"/>
              </a:solidFill>
              <a:highlight>
                <a:srgbClr val="F8F8F8"/>
              </a:highlight>
              <a:latin typeface="Courier New"/>
              <a:ea typeface="Courier New"/>
              <a:cs typeface="Courier New"/>
              <a:sym typeface="Courier New"/>
            </a:endParaRPr>
          </a:p>
          <a:p>
            <a:pPr indent="0" lvl="0" marL="241300" marR="50800" rtl="0" algn="l">
              <a:lnSpc>
                <a:spcPct val="170000"/>
              </a:lnSpc>
              <a:spcBef>
                <a:spcPts val="0"/>
              </a:spcBef>
              <a:spcAft>
                <a:spcPts val="0"/>
              </a:spcAft>
              <a:buNone/>
            </a:pPr>
            <a:r>
              <a:rPr b="1" lang="es" sz="1150">
                <a:solidFill>
                  <a:srgbClr val="066DA1"/>
                </a:solidFill>
                <a:highlight>
                  <a:srgbClr val="FFFFFF"/>
                </a:highlight>
                <a:latin typeface="Courier New"/>
                <a:ea typeface="Courier New"/>
                <a:cs typeface="Courier New"/>
                <a:sym typeface="Courier New"/>
              </a:rPr>
              <a:t>elif</a:t>
            </a:r>
            <a:r>
              <a:rPr lang="es" sz="1150">
                <a:solidFill>
                  <a:schemeClr val="dk1"/>
                </a:solidFill>
                <a:highlight>
                  <a:srgbClr val="FFFFFF"/>
                </a:highlight>
                <a:latin typeface="Courier New"/>
                <a:ea typeface="Courier New"/>
                <a:cs typeface="Courier New"/>
                <a:sym typeface="Courier New"/>
              </a:rPr>
              <a:t> a == </a:t>
            </a:r>
            <a:r>
              <a:rPr lang="es" sz="1150">
                <a:solidFill>
                  <a:srgbClr val="D53AA9"/>
                </a:solidFill>
                <a:highlight>
                  <a:srgbClr val="FFFFFF"/>
                </a:highlight>
                <a:latin typeface="Courier New"/>
                <a:ea typeface="Courier New"/>
                <a:cs typeface="Courier New"/>
                <a:sym typeface="Courier New"/>
              </a:rPr>
              <a:t>5</a:t>
            </a:r>
            <a:r>
              <a:rPr lang="es" sz="1150">
                <a:solidFill>
                  <a:schemeClr val="dk1"/>
                </a:solidFill>
                <a:highlight>
                  <a:srgbClr val="FFFFFF"/>
                </a:highlight>
                <a:latin typeface="Courier New"/>
                <a:ea typeface="Courier New"/>
                <a:cs typeface="Courier New"/>
                <a:sym typeface="Courier New"/>
              </a:rPr>
              <a:t>:</a:t>
            </a:r>
            <a:endParaRPr sz="1150">
              <a:solidFill>
                <a:schemeClr val="dk1"/>
              </a:solidFill>
              <a:highlight>
                <a:srgbClr val="FFFFFF"/>
              </a:highlight>
              <a:latin typeface="Courier New"/>
              <a:ea typeface="Courier New"/>
              <a:cs typeface="Courier New"/>
              <a:sym typeface="Courier New"/>
            </a:endParaRPr>
          </a:p>
          <a:p>
            <a:pPr indent="0" lvl="0" marL="241300" marR="50800" rtl="0" algn="l">
              <a:lnSpc>
                <a:spcPct val="170000"/>
              </a:lnSpc>
              <a:spcBef>
                <a:spcPts val="0"/>
              </a:spcBef>
              <a:spcAft>
                <a:spcPts val="0"/>
              </a:spcAft>
              <a:buNone/>
            </a:pPr>
            <a:r>
              <a:rPr lang="es" sz="1150">
                <a:solidFill>
                  <a:schemeClr val="dk1"/>
                </a:solidFill>
                <a:highlight>
                  <a:srgbClr val="F8F8F8"/>
                </a:highlight>
                <a:latin typeface="Courier New"/>
                <a:ea typeface="Courier New"/>
                <a:cs typeface="Courier New"/>
                <a:sym typeface="Courier New"/>
              </a:rPr>
              <a:t>   </a:t>
            </a:r>
            <a:r>
              <a:rPr lang="es" sz="1150">
                <a:solidFill>
                  <a:srgbClr val="404247"/>
                </a:solidFill>
                <a:highlight>
                  <a:srgbClr val="F8F8F8"/>
                </a:highlight>
                <a:latin typeface="Courier New"/>
                <a:ea typeface="Courier New"/>
                <a:cs typeface="Courier New"/>
                <a:sym typeface="Courier New"/>
              </a:rPr>
              <a:t>print</a:t>
            </a:r>
            <a:r>
              <a:rPr lang="es" sz="1150">
                <a:solidFill>
                  <a:schemeClr val="dk1"/>
                </a:solidFill>
                <a:highlight>
                  <a:srgbClr val="F8F8F8"/>
                </a:highlight>
                <a:latin typeface="Courier New"/>
                <a:ea typeface="Courier New"/>
                <a:cs typeface="Courier New"/>
                <a:sym typeface="Courier New"/>
              </a:rPr>
              <a:t> </a:t>
            </a:r>
            <a:r>
              <a:rPr lang="es" sz="1150">
                <a:solidFill>
                  <a:srgbClr val="444444"/>
                </a:solidFill>
                <a:highlight>
                  <a:srgbClr val="F8F8F8"/>
                </a:highlight>
                <a:latin typeface="Courier New"/>
                <a:ea typeface="Courier New"/>
                <a:cs typeface="Courier New"/>
                <a:sym typeface="Courier New"/>
              </a:rPr>
              <a:t>(</a:t>
            </a:r>
            <a:r>
              <a:rPr lang="es" sz="1150">
                <a:solidFill>
                  <a:srgbClr val="2D47E6"/>
                </a:solidFill>
                <a:highlight>
                  <a:srgbClr val="F8F8F8"/>
                </a:highlight>
                <a:latin typeface="Courier New"/>
                <a:ea typeface="Courier New"/>
                <a:cs typeface="Courier New"/>
                <a:sym typeface="Courier New"/>
              </a:rPr>
              <a:t>"A es igual a cinco"</a:t>
            </a:r>
            <a:r>
              <a:rPr lang="es" sz="1150">
                <a:solidFill>
                  <a:srgbClr val="444444"/>
                </a:solidFill>
                <a:highlight>
                  <a:srgbClr val="F8F8F8"/>
                </a:highlight>
                <a:latin typeface="Courier New"/>
                <a:ea typeface="Courier New"/>
                <a:cs typeface="Courier New"/>
                <a:sym typeface="Courier New"/>
              </a:rPr>
              <a:t>)</a:t>
            </a:r>
            <a:endParaRPr sz="1150">
              <a:solidFill>
                <a:srgbClr val="444444"/>
              </a:solidFill>
              <a:highlight>
                <a:srgbClr val="F8F8F8"/>
              </a:highlight>
              <a:latin typeface="Courier New"/>
              <a:ea typeface="Courier New"/>
              <a:cs typeface="Courier New"/>
              <a:sym typeface="Courier New"/>
            </a:endParaRPr>
          </a:p>
          <a:p>
            <a:pPr indent="0" lvl="0" marL="241300" marR="50800" rtl="0" algn="l">
              <a:lnSpc>
                <a:spcPct val="170000"/>
              </a:lnSpc>
              <a:spcBef>
                <a:spcPts val="0"/>
              </a:spcBef>
              <a:spcAft>
                <a:spcPts val="0"/>
              </a:spcAft>
              <a:buNone/>
            </a:pPr>
            <a:r>
              <a:rPr b="1" lang="es" sz="1150">
                <a:solidFill>
                  <a:srgbClr val="066DA1"/>
                </a:solidFill>
                <a:highlight>
                  <a:srgbClr val="FFFFFF"/>
                </a:highlight>
                <a:latin typeface="Courier New"/>
                <a:ea typeface="Courier New"/>
                <a:cs typeface="Courier New"/>
                <a:sym typeface="Courier New"/>
              </a:rPr>
              <a:t>elif</a:t>
            </a:r>
            <a:r>
              <a:rPr lang="es" sz="1150">
                <a:solidFill>
                  <a:schemeClr val="dk1"/>
                </a:solidFill>
                <a:highlight>
                  <a:srgbClr val="FFFFFF"/>
                </a:highlight>
                <a:latin typeface="Courier New"/>
                <a:ea typeface="Courier New"/>
                <a:cs typeface="Courier New"/>
                <a:sym typeface="Courier New"/>
              </a:rPr>
              <a:t> a == </a:t>
            </a:r>
            <a:r>
              <a:rPr lang="es" sz="1150">
                <a:solidFill>
                  <a:srgbClr val="D53AA9"/>
                </a:solidFill>
                <a:highlight>
                  <a:srgbClr val="FFFFFF"/>
                </a:highlight>
                <a:latin typeface="Courier New"/>
                <a:ea typeface="Courier New"/>
                <a:cs typeface="Courier New"/>
                <a:sym typeface="Courier New"/>
              </a:rPr>
              <a:t>6</a:t>
            </a:r>
            <a:r>
              <a:rPr lang="es" sz="1150">
                <a:solidFill>
                  <a:schemeClr val="dk1"/>
                </a:solidFill>
                <a:highlight>
                  <a:srgbClr val="FFFFFF"/>
                </a:highlight>
                <a:latin typeface="Courier New"/>
                <a:ea typeface="Courier New"/>
                <a:cs typeface="Courier New"/>
                <a:sym typeface="Courier New"/>
              </a:rPr>
              <a:t>:</a:t>
            </a:r>
            <a:endParaRPr sz="1150">
              <a:solidFill>
                <a:schemeClr val="dk1"/>
              </a:solidFill>
              <a:highlight>
                <a:srgbClr val="FFFFFF"/>
              </a:highlight>
              <a:latin typeface="Courier New"/>
              <a:ea typeface="Courier New"/>
              <a:cs typeface="Courier New"/>
              <a:sym typeface="Courier New"/>
            </a:endParaRPr>
          </a:p>
          <a:p>
            <a:pPr indent="0" lvl="0" marL="241300" marR="50800" rtl="0" algn="l">
              <a:lnSpc>
                <a:spcPct val="170000"/>
              </a:lnSpc>
              <a:spcBef>
                <a:spcPts val="0"/>
              </a:spcBef>
              <a:spcAft>
                <a:spcPts val="0"/>
              </a:spcAft>
              <a:buNone/>
            </a:pPr>
            <a:r>
              <a:rPr lang="es" sz="1150">
                <a:solidFill>
                  <a:schemeClr val="dk1"/>
                </a:solidFill>
                <a:highlight>
                  <a:srgbClr val="F8F8F8"/>
                </a:highlight>
                <a:latin typeface="Courier New"/>
                <a:ea typeface="Courier New"/>
                <a:cs typeface="Courier New"/>
                <a:sym typeface="Courier New"/>
              </a:rPr>
              <a:t>   </a:t>
            </a:r>
            <a:r>
              <a:rPr lang="es" sz="1150">
                <a:solidFill>
                  <a:srgbClr val="404247"/>
                </a:solidFill>
                <a:highlight>
                  <a:srgbClr val="F8F8F8"/>
                </a:highlight>
                <a:latin typeface="Courier New"/>
                <a:ea typeface="Courier New"/>
                <a:cs typeface="Courier New"/>
                <a:sym typeface="Courier New"/>
              </a:rPr>
              <a:t>print</a:t>
            </a:r>
            <a:r>
              <a:rPr lang="es" sz="1150">
                <a:solidFill>
                  <a:schemeClr val="dk1"/>
                </a:solidFill>
                <a:highlight>
                  <a:srgbClr val="F8F8F8"/>
                </a:highlight>
                <a:latin typeface="Courier New"/>
                <a:ea typeface="Courier New"/>
                <a:cs typeface="Courier New"/>
                <a:sym typeface="Courier New"/>
              </a:rPr>
              <a:t> </a:t>
            </a:r>
            <a:r>
              <a:rPr lang="es" sz="1150">
                <a:solidFill>
                  <a:srgbClr val="444444"/>
                </a:solidFill>
                <a:highlight>
                  <a:srgbClr val="F8F8F8"/>
                </a:highlight>
                <a:latin typeface="Courier New"/>
                <a:ea typeface="Courier New"/>
                <a:cs typeface="Courier New"/>
                <a:sym typeface="Courier New"/>
              </a:rPr>
              <a:t>(</a:t>
            </a:r>
            <a:r>
              <a:rPr lang="es" sz="1150">
                <a:solidFill>
                  <a:srgbClr val="2D47E6"/>
                </a:solidFill>
                <a:highlight>
                  <a:srgbClr val="F8F8F8"/>
                </a:highlight>
                <a:latin typeface="Courier New"/>
                <a:ea typeface="Courier New"/>
                <a:cs typeface="Courier New"/>
                <a:sym typeface="Courier New"/>
              </a:rPr>
              <a:t>"A es igual a seis"</a:t>
            </a:r>
            <a:r>
              <a:rPr lang="es" sz="1150">
                <a:solidFill>
                  <a:srgbClr val="444444"/>
                </a:solidFill>
                <a:highlight>
                  <a:srgbClr val="F8F8F8"/>
                </a:highlight>
                <a:latin typeface="Courier New"/>
                <a:ea typeface="Courier New"/>
                <a:cs typeface="Courier New"/>
                <a:sym typeface="Courier New"/>
              </a:rPr>
              <a:t>)</a:t>
            </a:r>
            <a:endParaRPr sz="1150">
              <a:solidFill>
                <a:srgbClr val="444444"/>
              </a:solidFill>
              <a:highlight>
                <a:srgbClr val="F8F8F8"/>
              </a:highlight>
              <a:latin typeface="Courier New"/>
              <a:ea typeface="Courier New"/>
              <a:cs typeface="Courier New"/>
              <a:sym typeface="Courier New"/>
            </a:endParaRPr>
          </a:p>
          <a:p>
            <a:pPr indent="0" lvl="0" marL="241300" marR="50800" rtl="0" algn="l">
              <a:lnSpc>
                <a:spcPct val="170000"/>
              </a:lnSpc>
              <a:spcBef>
                <a:spcPts val="0"/>
              </a:spcBef>
              <a:spcAft>
                <a:spcPts val="0"/>
              </a:spcAft>
              <a:buNone/>
            </a:pPr>
            <a:r>
              <a:rPr b="1" lang="es" sz="1150">
                <a:solidFill>
                  <a:srgbClr val="066DA1"/>
                </a:solidFill>
                <a:highlight>
                  <a:srgbClr val="FFFFFF"/>
                </a:highlight>
                <a:latin typeface="Courier New"/>
                <a:ea typeface="Courier New"/>
                <a:cs typeface="Courier New"/>
                <a:sym typeface="Courier New"/>
              </a:rPr>
              <a:t>else</a:t>
            </a:r>
            <a:r>
              <a:rPr lang="es" sz="1150">
                <a:solidFill>
                  <a:schemeClr val="dk1"/>
                </a:solidFill>
                <a:highlight>
                  <a:srgbClr val="FFFFFF"/>
                </a:highlight>
                <a:latin typeface="Courier New"/>
                <a:ea typeface="Courier New"/>
                <a:cs typeface="Courier New"/>
                <a:sym typeface="Courier New"/>
              </a:rPr>
              <a:t>:</a:t>
            </a:r>
            <a:endParaRPr sz="1150">
              <a:solidFill>
                <a:schemeClr val="dk1"/>
              </a:solidFill>
              <a:highlight>
                <a:srgbClr val="FFFFFF"/>
              </a:highlight>
              <a:latin typeface="Courier New"/>
              <a:ea typeface="Courier New"/>
              <a:cs typeface="Courier New"/>
              <a:sym typeface="Courier New"/>
            </a:endParaRPr>
          </a:p>
          <a:p>
            <a:pPr indent="0" lvl="0" marL="241300" marR="50800" rtl="0" algn="l">
              <a:lnSpc>
                <a:spcPct val="170000"/>
              </a:lnSpc>
              <a:spcBef>
                <a:spcPts val="0"/>
              </a:spcBef>
              <a:spcAft>
                <a:spcPts val="0"/>
              </a:spcAft>
              <a:buNone/>
            </a:pPr>
            <a:r>
              <a:rPr lang="es" sz="1150">
                <a:solidFill>
                  <a:schemeClr val="dk1"/>
                </a:solidFill>
                <a:highlight>
                  <a:srgbClr val="F8F8F8"/>
                </a:highlight>
                <a:latin typeface="Courier New"/>
                <a:ea typeface="Courier New"/>
                <a:cs typeface="Courier New"/>
                <a:sym typeface="Courier New"/>
              </a:rPr>
              <a:t>   </a:t>
            </a:r>
            <a:r>
              <a:rPr lang="es" sz="1150">
                <a:solidFill>
                  <a:srgbClr val="404247"/>
                </a:solidFill>
                <a:highlight>
                  <a:srgbClr val="F8F8F8"/>
                </a:highlight>
                <a:latin typeface="Courier New"/>
                <a:ea typeface="Courier New"/>
                <a:cs typeface="Courier New"/>
                <a:sym typeface="Courier New"/>
              </a:rPr>
              <a:t>print</a:t>
            </a:r>
            <a:r>
              <a:rPr lang="es" sz="1150">
                <a:solidFill>
                  <a:schemeClr val="dk1"/>
                </a:solidFill>
                <a:highlight>
                  <a:srgbClr val="F8F8F8"/>
                </a:highlight>
                <a:latin typeface="Courier New"/>
                <a:ea typeface="Courier New"/>
                <a:cs typeface="Courier New"/>
                <a:sym typeface="Courier New"/>
              </a:rPr>
              <a:t> </a:t>
            </a:r>
            <a:r>
              <a:rPr lang="es" sz="1150">
                <a:solidFill>
                  <a:srgbClr val="444444"/>
                </a:solidFill>
                <a:highlight>
                  <a:srgbClr val="F8F8F8"/>
                </a:highlight>
                <a:latin typeface="Courier New"/>
                <a:ea typeface="Courier New"/>
                <a:cs typeface="Courier New"/>
                <a:sym typeface="Courier New"/>
              </a:rPr>
              <a:t>(</a:t>
            </a:r>
            <a:r>
              <a:rPr lang="es" sz="1150">
                <a:solidFill>
                  <a:srgbClr val="2D47E6"/>
                </a:solidFill>
                <a:highlight>
                  <a:srgbClr val="F8F8F8"/>
                </a:highlight>
                <a:latin typeface="Courier New"/>
                <a:ea typeface="Courier New"/>
                <a:cs typeface="Courier New"/>
                <a:sym typeface="Courier New"/>
              </a:rPr>
              <a:t>"No se cumple la condición"</a:t>
            </a:r>
            <a:r>
              <a:rPr lang="es" sz="1150">
                <a:solidFill>
                  <a:srgbClr val="444444"/>
                </a:solidFill>
                <a:highlight>
                  <a:srgbClr val="F8F8F8"/>
                </a:highlight>
                <a:latin typeface="Courier New"/>
                <a:ea typeface="Courier New"/>
                <a:cs typeface="Courier New"/>
                <a:sym typeface="Courier New"/>
              </a:rPr>
              <a:t>)</a:t>
            </a:r>
            <a:endParaRPr sz="1150">
              <a:solidFill>
                <a:srgbClr val="444444"/>
              </a:solidFill>
              <a:highlight>
                <a:srgbClr val="F8F8F8"/>
              </a:highlight>
              <a:latin typeface="Courier New"/>
              <a:ea typeface="Courier New"/>
              <a:cs typeface="Courier New"/>
              <a:sym typeface="Courier New"/>
            </a:endParaRPr>
          </a:p>
        </p:txBody>
      </p:sp>
      <p:sp>
        <p:nvSpPr>
          <p:cNvPr id="279" name="Google Shape;279;p50"/>
          <p:cNvSpPr txBox="1"/>
          <p:nvPr/>
        </p:nvSpPr>
        <p:spPr>
          <a:xfrm>
            <a:off x="5372000" y="1294200"/>
            <a:ext cx="31842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Como podemos observar, la primera condición valida si A es igual a 4, como esto no es verdadero, se evalúa la siguiente condición, si A es igual a 5, si no A es igual a 6?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Finalmente, se define un bloque else por default que se ejecutará cuando ninguna de las condiciones anteriores sea verdadera.</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b="1" lang="es">
                <a:latin typeface="DM Sans"/>
                <a:ea typeface="DM Sans"/>
                <a:cs typeface="DM Sans"/>
                <a:sym typeface="DM Sans"/>
              </a:rPr>
              <a:t>Pregunta!</a:t>
            </a:r>
            <a:r>
              <a:rPr lang="es">
                <a:latin typeface="DM Sans"/>
                <a:ea typeface="DM Sans"/>
                <a:cs typeface="DM Sans"/>
                <a:sym typeface="DM Sans"/>
              </a:rPr>
              <a:t> ¿Cuál sería el resultado de este ejemplo?</a:t>
            </a:r>
            <a:endParaRPr>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1"/>
          <p:cNvSpPr txBox="1"/>
          <p:nvPr/>
        </p:nvSpPr>
        <p:spPr>
          <a:xfrm>
            <a:off x="473350" y="1755775"/>
            <a:ext cx="383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comando =  "SALIR"</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if comando == "ENTRAR":</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print("Bienvenido al sistema.")</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elif comando == "SALUDO":</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print("Hola! ¿Cómo estás?")</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elif comando == "SALIR":</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print("Saliendo del sistema.")</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else:</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print("No se reconoce el comando.")</a:t>
            </a:r>
            <a:endParaRPr b="0" i="0" sz="1350" u="none" cap="none" strike="noStrike">
              <a:solidFill>
                <a:srgbClr val="000000"/>
              </a:solidFill>
              <a:latin typeface="DM Sans"/>
              <a:ea typeface="DM Sans"/>
              <a:cs typeface="DM Sans"/>
              <a:sym typeface="DM Sans"/>
            </a:endParaRPr>
          </a:p>
        </p:txBody>
      </p:sp>
      <p:sp>
        <p:nvSpPr>
          <p:cNvPr id="285" name="Google Shape;285;p51"/>
          <p:cNvSpPr txBox="1"/>
          <p:nvPr/>
        </p:nvSpPr>
        <p:spPr>
          <a:xfrm>
            <a:off x="4527575" y="1755775"/>
            <a:ext cx="3834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highlight>
                  <a:srgbClr val="EA90FF"/>
                </a:highlight>
                <a:latin typeface="DM Sans"/>
                <a:ea typeface="DM Sans"/>
                <a:cs typeface="DM Sans"/>
                <a:sym typeface="DM Sans"/>
              </a:rPr>
              <a:t>Básicamente nos sirve para poder darle múltiples opciones al programa.</a:t>
            </a:r>
            <a:endParaRPr b="0" i="0" sz="1350" u="none" cap="none" strike="noStrike">
              <a:solidFill>
                <a:srgbClr val="000000"/>
              </a:solidFill>
              <a:highlight>
                <a:srgbClr val="EA90FF"/>
              </a:highlight>
              <a:latin typeface="DM Sans"/>
              <a:ea typeface="DM Sans"/>
              <a:cs typeface="DM Sans"/>
              <a:sym typeface="DM Sans"/>
            </a:endParaRPr>
          </a:p>
        </p:txBody>
      </p:sp>
      <p:grpSp>
        <p:nvGrpSpPr>
          <p:cNvPr id="286" name="Google Shape;286;p51"/>
          <p:cNvGrpSpPr/>
          <p:nvPr/>
        </p:nvGrpSpPr>
        <p:grpSpPr>
          <a:xfrm>
            <a:off x="8394894" y="161854"/>
            <a:ext cx="587130" cy="587130"/>
            <a:chOff x="473351" y="619523"/>
            <a:chExt cx="738900" cy="738900"/>
          </a:xfrm>
        </p:grpSpPr>
        <p:sp>
          <p:nvSpPr>
            <p:cNvPr id="287" name="Google Shape;287;p5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8" name="Google Shape;288;p5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89" name="Google Shape;289;p5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¿Para qué sirve la sentencia Elif?</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52"/>
          <p:cNvPicPr preferRelativeResize="0"/>
          <p:nvPr/>
        </p:nvPicPr>
        <p:blipFill rotWithShape="1">
          <a:blip r:embed="rId3">
            <a:alphaModFix/>
          </a:blip>
          <a:srcRect b="0" l="6550" r="18074" t="0"/>
          <a:stretch/>
        </p:blipFill>
        <p:spPr>
          <a:xfrm>
            <a:off x="1914950" y="289100"/>
            <a:ext cx="5314099" cy="4565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grpSp>
        <p:nvGrpSpPr>
          <p:cNvPr id="299" name="Google Shape;299;p53"/>
          <p:cNvGrpSpPr/>
          <p:nvPr/>
        </p:nvGrpSpPr>
        <p:grpSpPr>
          <a:xfrm>
            <a:off x="457338" y="468286"/>
            <a:ext cx="431100" cy="431100"/>
            <a:chOff x="4616400" y="1950761"/>
            <a:chExt cx="431100" cy="431100"/>
          </a:xfrm>
        </p:grpSpPr>
        <p:sp>
          <p:nvSpPr>
            <p:cNvPr id="300" name="Google Shape;300;p53"/>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1" name="Google Shape;301;p53"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302" name="Google Shape;302;p53"/>
          <p:cNvSpPr txBox="1"/>
          <p:nvPr/>
        </p:nvSpPr>
        <p:spPr>
          <a:xfrm>
            <a:off x="457350" y="1439575"/>
            <a:ext cx="71694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chemeClr val="dk1"/>
                </a:solidFill>
                <a:latin typeface="DM Sans"/>
                <a:ea typeface="DM Sans"/>
                <a:cs typeface="DM Sans"/>
                <a:sym typeface="DM Sans"/>
              </a:rPr>
              <a:t>Cuando se tiene varios </a:t>
            </a:r>
            <a:r>
              <a:rPr b="1" i="0" lang="es" sz="2500" u="none" cap="none" strike="noStrike">
                <a:solidFill>
                  <a:schemeClr val="dk1"/>
                </a:solidFill>
                <a:latin typeface="DM Sans"/>
                <a:ea typeface="DM Sans"/>
                <a:cs typeface="DM Sans"/>
                <a:sym typeface="DM Sans"/>
              </a:rPr>
              <a:t>if’s </a:t>
            </a:r>
            <a:r>
              <a:rPr b="0" i="0" lang="es" sz="2500" u="none" cap="none" strike="noStrike">
                <a:solidFill>
                  <a:schemeClr val="dk1"/>
                </a:solidFill>
                <a:latin typeface="DM Sans"/>
                <a:ea typeface="DM Sans"/>
                <a:cs typeface="DM Sans"/>
                <a:sym typeface="DM Sans"/>
              </a:rPr>
              <a:t>se ven las múltiples condiciones y si todo está bien, nos mostrará el resultado de cada </a:t>
            </a:r>
            <a:r>
              <a:rPr b="1" i="0" lang="es" sz="2500" u="none" cap="none" strike="noStrike">
                <a:solidFill>
                  <a:schemeClr val="dk1"/>
                </a:solidFill>
                <a:latin typeface="DM Sans"/>
                <a:ea typeface="DM Sans"/>
                <a:cs typeface="DM Sans"/>
                <a:sym typeface="DM Sans"/>
              </a:rPr>
              <a:t>if</a:t>
            </a:r>
            <a:r>
              <a:rPr b="0" i="0" lang="es" sz="2500" u="none" cap="none" strike="noStrike">
                <a:solidFill>
                  <a:schemeClr val="dk1"/>
                </a:solidFill>
                <a:latin typeface="DM Sans"/>
                <a:ea typeface="DM Sans"/>
                <a:cs typeface="DM Sans"/>
                <a:sym typeface="DM Sans"/>
              </a:rPr>
              <a:t>.</a:t>
            </a:r>
            <a:endParaRPr b="0" i="0" sz="25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chemeClr val="dk1"/>
                </a:solidFill>
                <a:latin typeface="DM Sans"/>
                <a:ea typeface="DM Sans"/>
                <a:cs typeface="DM Sans"/>
                <a:sym typeface="DM Sans"/>
              </a:rPr>
              <a:t>Sin embargo, en el caso de múltiples </a:t>
            </a:r>
            <a:r>
              <a:rPr b="1" i="0" lang="es" sz="2500" u="none" cap="none" strike="noStrike">
                <a:solidFill>
                  <a:srgbClr val="EAFF6A"/>
                </a:solidFill>
                <a:latin typeface="DM Sans"/>
                <a:ea typeface="DM Sans"/>
                <a:cs typeface="DM Sans"/>
                <a:sym typeface="DM Sans"/>
              </a:rPr>
              <a:t>elif</a:t>
            </a:r>
            <a:r>
              <a:rPr b="0" i="0" lang="es" sz="2500" u="none" cap="none" strike="noStrike">
                <a:solidFill>
                  <a:schemeClr val="dk1"/>
                </a:solidFill>
                <a:latin typeface="DM Sans"/>
                <a:ea typeface="DM Sans"/>
                <a:cs typeface="DM Sans"/>
                <a:sym typeface="DM Sans"/>
              </a:rPr>
              <a:t>, comprueba las condiciones de arriba a abajo hasta que se cumpla una de ellas, y de ser así, las demás no se comprueban.</a:t>
            </a:r>
            <a:endParaRPr b="0" i="0" sz="25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EAFF6A"/>
              </a:solidFill>
              <a:latin typeface="DM Sans"/>
              <a:ea typeface="DM Sans"/>
              <a:cs typeface="DM Sans"/>
              <a:sym typeface="DM Sans"/>
            </a:endParaRPr>
          </a:p>
        </p:txBody>
      </p:sp>
      <p:sp>
        <p:nvSpPr>
          <p:cNvPr id="303" name="Google Shape;303;p5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 sz="1600" u="none" cap="none" strike="noStrike">
                <a:solidFill>
                  <a:schemeClr val="dk1"/>
                </a:solidFill>
                <a:latin typeface="DM Sans"/>
                <a:ea typeface="DM Sans"/>
                <a:cs typeface="DM Sans"/>
                <a:sym typeface="DM Sans"/>
              </a:rPr>
              <a:t>PARA RECORDAR</a:t>
            </a:r>
            <a:endParaRPr b="1" i="0" sz="1400" u="none" cap="none" strike="noStrike">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grpSp>
        <p:nvGrpSpPr>
          <p:cNvPr id="308" name="Google Shape;308;p54"/>
          <p:cNvGrpSpPr/>
          <p:nvPr/>
        </p:nvGrpSpPr>
        <p:grpSpPr>
          <a:xfrm>
            <a:off x="4202556" y="994173"/>
            <a:ext cx="738900" cy="738900"/>
            <a:chOff x="974706" y="2467173"/>
            <a:chExt cx="738900" cy="738900"/>
          </a:xfrm>
        </p:grpSpPr>
        <p:sp>
          <p:nvSpPr>
            <p:cNvPr id="309" name="Google Shape;309;p5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0" name="Google Shape;310;p5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11" name="Google Shape;311;p54"/>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Generaciones digitales</a:t>
            </a:r>
            <a:endParaRPr b="1" i="0" sz="4000" u="none" cap="none" strike="noStrike">
              <a:solidFill>
                <a:schemeClr val="dk1"/>
              </a:solidFill>
              <a:latin typeface="DM Sans"/>
              <a:ea typeface="DM Sans"/>
              <a:cs typeface="DM Sans"/>
              <a:sym typeface="DM Sans"/>
            </a:endParaRPr>
          </a:p>
        </p:txBody>
      </p:sp>
      <p:sp>
        <p:nvSpPr>
          <p:cNvPr id="312" name="Google Shape;312;p54"/>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20</a:t>
            </a:r>
            <a:r>
              <a:rPr b="1" i="0" lang="es" sz="2000" u="none" cap="none" strike="noStrike">
                <a:solidFill>
                  <a:srgbClr val="83AEFB"/>
                </a:solidFill>
                <a:latin typeface="DM Sans"/>
                <a:ea typeface="DM Sans"/>
                <a:cs typeface="DM Sans"/>
                <a:sym typeface="DM Sans"/>
              </a:rPr>
              <a:t> minutos.</a:t>
            </a:r>
            <a:endParaRPr b="1" i="0" sz="2000" u="none" cap="none" strike="noStrike">
              <a:solidFill>
                <a:srgbClr val="83AEFB"/>
              </a:solidFill>
              <a:latin typeface="DM Sans"/>
              <a:ea typeface="DM Sans"/>
              <a:cs typeface="DM Sans"/>
              <a:sym typeface="DM Sans"/>
            </a:endParaRPr>
          </a:p>
        </p:txBody>
      </p:sp>
      <p:sp>
        <p:nvSpPr>
          <p:cNvPr id="313" name="Google Shape;313;p54"/>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999999"/>
                </a:solidFill>
                <a:latin typeface="DM Sans"/>
                <a:ea typeface="DM Sans"/>
                <a:cs typeface="DM Sans"/>
                <a:sym typeface="DM Sans"/>
              </a:rPr>
              <a:t>Escribir un programa que indique la generación correspondiente para un año de nacimiento indicado</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grpSp>
        <p:nvGrpSpPr>
          <p:cNvPr id="318" name="Google Shape;318;p55"/>
          <p:cNvGrpSpPr/>
          <p:nvPr/>
        </p:nvGrpSpPr>
        <p:grpSpPr>
          <a:xfrm>
            <a:off x="457347" y="468297"/>
            <a:ext cx="431074" cy="431074"/>
            <a:chOff x="974706" y="2467173"/>
            <a:chExt cx="738900" cy="738900"/>
          </a:xfrm>
        </p:grpSpPr>
        <p:sp>
          <p:nvSpPr>
            <p:cNvPr id="319" name="Google Shape;319;p5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 name="Google Shape;320;p5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21" name="Google Shape;321;p55"/>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Generaciones digitales</a:t>
            </a:r>
            <a:endParaRPr b="1" sz="4000">
              <a:solidFill>
                <a:schemeClr val="dk1"/>
              </a:solidFill>
              <a:latin typeface="DM Sans"/>
              <a:ea typeface="DM Sans"/>
              <a:cs typeface="DM Sans"/>
              <a:sym typeface="DM Sans"/>
            </a:endParaRPr>
          </a:p>
        </p:txBody>
      </p:sp>
      <p:sp>
        <p:nvSpPr>
          <p:cNvPr id="322" name="Google Shape;322;p55"/>
          <p:cNvSpPr txBox="1"/>
          <p:nvPr/>
        </p:nvSpPr>
        <p:spPr>
          <a:xfrm>
            <a:off x="549525" y="2710938"/>
            <a:ext cx="49872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Escribir un programa que indique la generación correspondiente para un año de nacimiento indicado.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Trabajarán con el notebook de clase </a:t>
            </a:r>
            <a:r>
              <a:rPr lang="es" sz="1350" u="sng">
                <a:solidFill>
                  <a:schemeClr val="hlink"/>
                </a:solidFill>
                <a:latin typeface="DM Sans"/>
                <a:ea typeface="DM Sans"/>
                <a:cs typeface="DM Sans"/>
                <a:sym typeface="DM Sans"/>
                <a:hlinkClick r:id="rId4"/>
              </a:rPr>
              <a:t>Clase_4.ipynb</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highlight>
                  <a:srgbClr val="EA90FF"/>
                </a:highlight>
                <a:latin typeface="DM Sans"/>
                <a:ea typeface="DM Sans"/>
                <a:cs typeface="DM Sans"/>
                <a:sym typeface="DM Sans"/>
              </a:rPr>
              <a:t>Importante:</a:t>
            </a:r>
            <a:r>
              <a:rPr lang="es" sz="1350">
                <a:latin typeface="DM Sans"/>
                <a:ea typeface="DM Sans"/>
                <a:cs typeface="DM Sans"/>
                <a:sym typeface="DM Sans"/>
              </a:rPr>
              <a:t> Para los años que no pertenezcan a ninguna generación, se deberá colocar: “No existe generación asociada”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23" name="Google Shape;323;p5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pic>
        <p:nvPicPr>
          <p:cNvPr id="324" name="Google Shape;324;p55"/>
          <p:cNvPicPr preferRelativeResize="0"/>
          <p:nvPr/>
        </p:nvPicPr>
        <p:blipFill rotWithShape="1">
          <a:blip r:embed="rId5">
            <a:alphaModFix/>
          </a:blip>
          <a:srcRect b="0" l="58641" r="0" t="0"/>
          <a:stretch/>
        </p:blipFill>
        <p:spPr>
          <a:xfrm>
            <a:off x="5952300" y="0"/>
            <a:ext cx="3191700"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9"/>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Flujo</a:t>
            </a:r>
            <a:endParaRPr b="1" sz="4000">
              <a:solidFill>
                <a:srgbClr val="EAFF6A"/>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6"/>
          <p:cNvSpPr txBox="1"/>
          <p:nvPr/>
        </p:nvSpPr>
        <p:spPr>
          <a:xfrm>
            <a:off x="1461300" y="9955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highlight>
                  <a:srgbClr val="FFFFFE"/>
                </a:highlight>
                <a:latin typeface="DM Sans"/>
                <a:ea typeface="DM Sans"/>
                <a:cs typeface="DM Sans"/>
                <a:sym typeface="DM Sans"/>
              </a:rPr>
              <a:t>Generaciones digitales</a:t>
            </a:r>
            <a:endParaRPr b="1" i="0" sz="4000" u="none" cap="none" strike="noStrike">
              <a:solidFill>
                <a:schemeClr val="dk1"/>
              </a:solidFill>
              <a:highlight>
                <a:srgbClr val="FFFFFE"/>
              </a:highlight>
              <a:latin typeface="DM Sans"/>
              <a:ea typeface="DM Sans"/>
              <a:cs typeface="DM Sans"/>
              <a:sym typeface="DM Sans"/>
            </a:endParaRPr>
          </a:p>
        </p:txBody>
      </p:sp>
      <p:pic>
        <p:nvPicPr>
          <p:cNvPr id="330" name="Google Shape;330;p56"/>
          <p:cNvPicPr preferRelativeResize="0"/>
          <p:nvPr/>
        </p:nvPicPr>
        <p:blipFill rotWithShape="1">
          <a:blip r:embed="rId3">
            <a:alphaModFix/>
          </a:blip>
          <a:srcRect b="0" l="0" r="0" t="0"/>
          <a:stretch/>
        </p:blipFill>
        <p:spPr>
          <a:xfrm>
            <a:off x="1413518" y="1086406"/>
            <a:ext cx="6316980" cy="35064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grpSp>
        <p:nvGrpSpPr>
          <p:cNvPr id="335" name="Google Shape;335;p57"/>
          <p:cNvGrpSpPr/>
          <p:nvPr/>
        </p:nvGrpSpPr>
        <p:grpSpPr>
          <a:xfrm>
            <a:off x="4202556" y="994173"/>
            <a:ext cx="738900" cy="738900"/>
            <a:chOff x="974706" y="2467173"/>
            <a:chExt cx="738900" cy="738900"/>
          </a:xfrm>
        </p:grpSpPr>
        <p:sp>
          <p:nvSpPr>
            <p:cNvPr id="336" name="Google Shape;336;p5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7" name="Google Shape;337;p5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38" name="Google Shape;338;p57"/>
          <p:cNvSpPr txBox="1"/>
          <p:nvPr/>
        </p:nvSpPr>
        <p:spPr>
          <a:xfrm>
            <a:off x="987300" y="408535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20 minutos.</a:t>
            </a:r>
            <a:endParaRPr b="1" i="0" sz="2000" u="none" cap="none" strike="noStrike">
              <a:solidFill>
                <a:srgbClr val="83AEFB"/>
              </a:solidFill>
              <a:latin typeface="DM Sans"/>
              <a:ea typeface="DM Sans"/>
              <a:cs typeface="DM Sans"/>
              <a:sym typeface="DM Sans"/>
            </a:endParaRPr>
          </a:p>
        </p:txBody>
      </p:sp>
      <p:sp>
        <p:nvSpPr>
          <p:cNvPr id="339" name="Google Shape;339;p57"/>
          <p:cNvSpPr txBox="1"/>
          <p:nvPr/>
        </p:nvSpPr>
        <p:spPr>
          <a:xfrm>
            <a:off x="987300" y="3428897"/>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999999"/>
                </a:solidFill>
                <a:latin typeface="DM Sans"/>
                <a:ea typeface="DM Sans"/>
                <a:cs typeface="DM Sans"/>
                <a:sym typeface="DM Sans"/>
              </a:rPr>
              <a:t>Aprobación de Crédito bancario</a:t>
            </a:r>
            <a:endParaRPr/>
          </a:p>
        </p:txBody>
      </p:sp>
      <p:sp>
        <p:nvSpPr>
          <p:cNvPr id="340" name="Google Shape;340;p57"/>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highlight>
                  <a:schemeClr val="lt1"/>
                </a:highlight>
                <a:latin typeface="DM Sans"/>
                <a:ea typeface="DM Sans"/>
                <a:cs typeface="DM Sans"/>
                <a:sym typeface="DM Sans"/>
              </a:rPr>
              <a:t>Crédito Bancario</a:t>
            </a:r>
            <a:endParaRPr b="1" i="0" sz="4000" u="none" cap="none" strike="noStrik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58"/>
          <p:cNvPicPr preferRelativeResize="0"/>
          <p:nvPr/>
        </p:nvPicPr>
        <p:blipFill rotWithShape="1">
          <a:blip r:embed="rId3">
            <a:alphaModFix/>
          </a:blip>
          <a:srcRect b="0" l="0" r="0" t="0"/>
          <a:stretch/>
        </p:blipFill>
        <p:spPr>
          <a:xfrm>
            <a:off x="5720870" y="0"/>
            <a:ext cx="3423130" cy="5143501"/>
          </a:xfrm>
          <a:prstGeom prst="rect">
            <a:avLst/>
          </a:prstGeom>
          <a:noFill/>
          <a:ln>
            <a:noFill/>
          </a:ln>
        </p:spPr>
      </p:pic>
      <p:grpSp>
        <p:nvGrpSpPr>
          <p:cNvPr id="346" name="Google Shape;346;p58"/>
          <p:cNvGrpSpPr/>
          <p:nvPr/>
        </p:nvGrpSpPr>
        <p:grpSpPr>
          <a:xfrm>
            <a:off x="551833" y="140638"/>
            <a:ext cx="431074" cy="431074"/>
            <a:chOff x="974706" y="2467173"/>
            <a:chExt cx="738900" cy="738900"/>
          </a:xfrm>
        </p:grpSpPr>
        <p:sp>
          <p:nvSpPr>
            <p:cNvPr id="347" name="Google Shape;347;p5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8" name="Google Shape;348;p58"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349" name="Google Shape;349;p58"/>
          <p:cNvSpPr txBox="1"/>
          <p:nvPr/>
        </p:nvSpPr>
        <p:spPr>
          <a:xfrm>
            <a:off x="470970" y="655197"/>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Aprobación de Crédito bancario</a:t>
            </a:r>
            <a:endParaRPr/>
          </a:p>
        </p:txBody>
      </p:sp>
      <p:sp>
        <p:nvSpPr>
          <p:cNvPr id="350" name="Google Shape;350;p58"/>
          <p:cNvSpPr txBox="1"/>
          <p:nvPr/>
        </p:nvSpPr>
        <p:spPr>
          <a:xfrm>
            <a:off x="561889" y="1856221"/>
            <a:ext cx="49872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None/>
            </a:pPr>
            <a:r>
              <a:t/>
            </a:r>
            <a:endParaRPr sz="1350">
              <a:latin typeface="DM Sans"/>
              <a:ea typeface="DM Sans"/>
              <a:cs typeface="DM Sans"/>
              <a:sym typeface="DM Sans"/>
            </a:endParaRPr>
          </a:p>
          <a:p>
            <a:pPr indent="0" lvl="0" marL="0" marR="0" rtl="0" algn="just">
              <a:lnSpc>
                <a:spcPct val="100000"/>
              </a:lnSpc>
              <a:spcBef>
                <a:spcPts val="0"/>
              </a:spcBef>
              <a:spcAft>
                <a:spcPts val="0"/>
              </a:spcAft>
              <a:buNone/>
            </a:pPr>
            <a:r>
              <a:rPr b="0" i="0" lang="es" sz="1350" u="none" cap="none" strike="noStrike">
                <a:solidFill>
                  <a:srgbClr val="000000"/>
                </a:solidFill>
                <a:latin typeface="DM Sans"/>
                <a:ea typeface="DM Sans"/>
                <a:cs typeface="DM Sans"/>
                <a:sym typeface="DM Sans"/>
              </a:rPr>
              <a:t>Para aprobar un crédito, el cliente debe ser mayor de edad. Además, debe tener una </a:t>
            </a:r>
            <a:r>
              <a:rPr lang="es" sz="1350">
                <a:latin typeface="DM Sans"/>
                <a:ea typeface="DM Sans"/>
                <a:cs typeface="DM Sans"/>
                <a:sym typeface="DM Sans"/>
              </a:rPr>
              <a:t>antigüedad</a:t>
            </a:r>
            <a:r>
              <a:rPr b="0" i="0" lang="es" sz="1350" u="none" cap="none" strike="noStrike">
                <a:solidFill>
                  <a:srgbClr val="000000"/>
                </a:solidFill>
                <a:latin typeface="DM Sans"/>
                <a:ea typeface="DM Sans"/>
                <a:cs typeface="DM Sans"/>
                <a:sym typeface="DM Sans"/>
              </a:rPr>
              <a:t> en el sistema financiero de mínimo 3 años y un ingreso mayor a 2500 dólares.  En caso no tenga la </a:t>
            </a:r>
            <a:r>
              <a:rPr lang="es" sz="1350">
                <a:latin typeface="DM Sans"/>
                <a:ea typeface="DM Sans"/>
                <a:cs typeface="DM Sans"/>
                <a:sym typeface="DM Sans"/>
              </a:rPr>
              <a:t>antigüedad</a:t>
            </a:r>
            <a:r>
              <a:rPr b="0" i="0" lang="es" sz="1350" u="none" cap="none" strike="noStrike">
                <a:solidFill>
                  <a:srgbClr val="000000"/>
                </a:solidFill>
                <a:latin typeface="DM Sans"/>
                <a:ea typeface="DM Sans"/>
                <a:cs typeface="DM Sans"/>
                <a:sym typeface="DM Sans"/>
              </a:rPr>
              <a:t> suficiente, su ingreso mensual debe ser como mínimo 4000 dólares. Si no cumple ninguna de las condiciones, no se aprueba el crédito</a:t>
            </a:r>
            <a:endParaRPr/>
          </a:p>
          <a:p>
            <a:pPr indent="0" lvl="0" marL="0" marR="0" rtl="0" algn="just">
              <a:lnSpc>
                <a:spcPct val="100000"/>
              </a:lnSpc>
              <a:spcBef>
                <a:spcPts val="0"/>
              </a:spcBef>
              <a:spcAft>
                <a:spcPts val="0"/>
              </a:spcAft>
              <a:buNone/>
            </a:pPr>
            <a:r>
              <a:t/>
            </a:r>
            <a:endParaRPr b="0"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None/>
            </a:pPr>
            <a:r>
              <a:rPr b="0" i="0" lang="es" sz="1350" u="none" cap="none" strike="noStrike">
                <a:solidFill>
                  <a:srgbClr val="000000"/>
                </a:solidFill>
                <a:latin typeface="DM Sans"/>
                <a:ea typeface="DM Sans"/>
                <a:cs typeface="DM Sans"/>
                <a:sym typeface="DM Sans"/>
              </a:rPr>
              <a:t>Datos iniciales</a:t>
            </a:r>
            <a:endParaRPr/>
          </a:p>
          <a:p>
            <a:pPr indent="-285750" lvl="0" marL="285750" marR="0" rtl="0" algn="l">
              <a:lnSpc>
                <a:spcPct val="100000"/>
              </a:lnSpc>
              <a:spcBef>
                <a:spcPts val="0"/>
              </a:spcBef>
              <a:spcAft>
                <a:spcPts val="0"/>
              </a:spcAft>
              <a:buClr>
                <a:srgbClr val="EA90FF"/>
              </a:buClr>
              <a:buSzPts val="1350"/>
              <a:buFont typeface="Arial"/>
              <a:buChar char="✔"/>
            </a:pPr>
            <a:r>
              <a:rPr b="0" i="0" lang="es" sz="1350" u="none" cap="none" strike="noStrike">
                <a:solidFill>
                  <a:srgbClr val="000000"/>
                </a:solidFill>
                <a:latin typeface="DM Sans"/>
                <a:ea typeface="DM Sans"/>
                <a:cs typeface="DM Sans"/>
                <a:sym typeface="DM Sans"/>
              </a:rPr>
              <a:t>edad = 15</a:t>
            </a:r>
            <a:endParaRPr/>
          </a:p>
          <a:p>
            <a:pPr indent="-285750" lvl="0" marL="285750" marR="0" rtl="0" algn="l">
              <a:lnSpc>
                <a:spcPct val="100000"/>
              </a:lnSpc>
              <a:spcBef>
                <a:spcPts val="0"/>
              </a:spcBef>
              <a:spcAft>
                <a:spcPts val="0"/>
              </a:spcAft>
              <a:buClr>
                <a:srgbClr val="EA90FF"/>
              </a:buClr>
              <a:buSzPts val="1350"/>
              <a:buFont typeface="Arial"/>
              <a:buChar char="✔"/>
            </a:pPr>
            <a:r>
              <a:rPr lang="es" sz="1350">
                <a:latin typeface="DM Sans"/>
                <a:ea typeface="DM Sans"/>
                <a:cs typeface="DM Sans"/>
                <a:sym typeface="DM Sans"/>
              </a:rPr>
              <a:t>antigüedad</a:t>
            </a:r>
            <a:r>
              <a:rPr b="0" i="0" lang="es" sz="1350" u="none" cap="none" strike="noStrike">
                <a:solidFill>
                  <a:srgbClr val="000000"/>
                </a:solidFill>
                <a:latin typeface="DM Sans"/>
                <a:ea typeface="DM Sans"/>
                <a:cs typeface="DM Sans"/>
                <a:sym typeface="DM Sans"/>
              </a:rPr>
              <a:t> = 10</a:t>
            </a:r>
            <a:endParaRPr/>
          </a:p>
          <a:p>
            <a:pPr indent="-285750" lvl="0" marL="285750" marR="0" rtl="0" algn="l">
              <a:lnSpc>
                <a:spcPct val="100000"/>
              </a:lnSpc>
              <a:spcBef>
                <a:spcPts val="0"/>
              </a:spcBef>
              <a:spcAft>
                <a:spcPts val="0"/>
              </a:spcAft>
              <a:buClr>
                <a:srgbClr val="EA90FF"/>
              </a:buClr>
              <a:buSzPts val="1350"/>
              <a:buFont typeface="Arial"/>
              <a:buChar char="✔"/>
            </a:pPr>
            <a:r>
              <a:rPr b="0" i="0" lang="es" sz="1350" u="none" cap="none" strike="noStrike">
                <a:solidFill>
                  <a:srgbClr val="000000"/>
                </a:solidFill>
                <a:latin typeface="DM Sans"/>
                <a:ea typeface="DM Sans"/>
                <a:cs typeface="DM Sans"/>
                <a:sym typeface="DM Sans"/>
              </a:rPr>
              <a:t>ingreso = 1500</a:t>
            </a:r>
            <a:endParaRPr/>
          </a:p>
          <a:p>
            <a:pPr indent="0" lvl="0" marL="0" marR="0" rtl="0" algn="just">
              <a:lnSpc>
                <a:spcPct val="100000"/>
              </a:lnSpc>
              <a:spcBef>
                <a:spcPts val="0"/>
              </a:spcBef>
              <a:spcAft>
                <a:spcPts val="0"/>
              </a:spcAft>
              <a:buNone/>
            </a:pPr>
            <a:r>
              <a:t/>
            </a:r>
            <a:endParaRPr b="0" i="0" sz="1350" u="none" cap="none" strike="noStrike">
              <a:solidFill>
                <a:srgbClr val="000000"/>
              </a:solidFill>
              <a:latin typeface="DM Sans"/>
              <a:ea typeface="DM Sans"/>
              <a:cs typeface="DM Sans"/>
              <a:sym typeface="DM Sans"/>
            </a:endParaRPr>
          </a:p>
        </p:txBody>
      </p:sp>
      <p:sp>
        <p:nvSpPr>
          <p:cNvPr id="351" name="Google Shape;351;p58"/>
          <p:cNvSpPr txBox="1"/>
          <p:nvPr/>
        </p:nvSpPr>
        <p:spPr>
          <a:xfrm>
            <a:off x="1025036" y="14061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grpSp>
        <p:nvGrpSpPr>
          <p:cNvPr id="356" name="Google Shape;356;p59"/>
          <p:cNvGrpSpPr/>
          <p:nvPr/>
        </p:nvGrpSpPr>
        <p:grpSpPr>
          <a:xfrm>
            <a:off x="4202556" y="994173"/>
            <a:ext cx="738900" cy="738900"/>
            <a:chOff x="974706" y="2467173"/>
            <a:chExt cx="738900" cy="738900"/>
          </a:xfrm>
        </p:grpSpPr>
        <p:sp>
          <p:nvSpPr>
            <p:cNvPr id="357" name="Google Shape;357;p5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8" name="Google Shape;358;p5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359" name="Google Shape;359;p59"/>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Marvel </a:t>
            </a:r>
            <a:r>
              <a:rPr b="1" lang="es" sz="4000">
                <a:solidFill>
                  <a:schemeClr val="dk1"/>
                </a:solidFill>
                <a:latin typeface="DM Sans"/>
                <a:ea typeface="DM Sans"/>
                <a:cs typeface="DM Sans"/>
                <a:sym typeface="DM Sans"/>
              </a:rPr>
              <a:t>vs.</a:t>
            </a:r>
            <a:r>
              <a:rPr b="1" i="0" lang="es" sz="4000" u="none" cap="none" strike="noStrike">
                <a:solidFill>
                  <a:schemeClr val="dk1"/>
                </a:solidFill>
                <a:latin typeface="DM Sans"/>
                <a:ea typeface="DM Sans"/>
                <a:cs typeface="DM Sans"/>
                <a:sym typeface="DM Sans"/>
              </a:rPr>
              <a:t> CapCom</a:t>
            </a:r>
            <a:endParaRPr b="1" i="0" sz="4000" u="none" cap="none" strike="noStrike">
              <a:solidFill>
                <a:schemeClr val="dk1"/>
              </a:solidFill>
              <a:highlight>
                <a:srgbClr val="EAFF6A"/>
              </a:highlight>
              <a:latin typeface="DM Sans"/>
              <a:ea typeface="DM Sans"/>
              <a:cs typeface="DM Sans"/>
              <a:sym typeface="DM Sans"/>
            </a:endParaRPr>
          </a:p>
        </p:txBody>
      </p:sp>
      <p:sp>
        <p:nvSpPr>
          <p:cNvPr id="360" name="Google Shape;360;p59"/>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20 minutos.</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60"/>
          <p:cNvPicPr preferRelativeResize="0"/>
          <p:nvPr/>
        </p:nvPicPr>
        <p:blipFill rotWithShape="1">
          <a:blip r:embed="rId3">
            <a:alphaModFix/>
          </a:blip>
          <a:srcRect b="0" l="58641" r="0" t="0"/>
          <a:stretch/>
        </p:blipFill>
        <p:spPr>
          <a:xfrm>
            <a:off x="5952300" y="0"/>
            <a:ext cx="3191700" cy="5143501"/>
          </a:xfrm>
          <a:prstGeom prst="rect">
            <a:avLst/>
          </a:prstGeom>
          <a:noFill/>
          <a:ln>
            <a:noFill/>
          </a:ln>
        </p:spPr>
      </p:pic>
      <p:grpSp>
        <p:nvGrpSpPr>
          <p:cNvPr id="366" name="Google Shape;366;p60"/>
          <p:cNvGrpSpPr/>
          <p:nvPr/>
        </p:nvGrpSpPr>
        <p:grpSpPr>
          <a:xfrm>
            <a:off x="457347" y="468298"/>
            <a:ext cx="431074" cy="431074"/>
            <a:chOff x="974706" y="2467173"/>
            <a:chExt cx="738900" cy="738900"/>
          </a:xfrm>
        </p:grpSpPr>
        <p:sp>
          <p:nvSpPr>
            <p:cNvPr id="367" name="Google Shape;367;p6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8" name="Google Shape;368;p60"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369" name="Google Shape;369;p60"/>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Marvel </a:t>
            </a:r>
            <a:r>
              <a:rPr b="1" lang="es" sz="4000">
                <a:solidFill>
                  <a:schemeClr val="dk1"/>
                </a:solidFill>
                <a:latin typeface="DM Sans"/>
                <a:ea typeface="DM Sans"/>
                <a:cs typeface="DM Sans"/>
                <a:sym typeface="DM Sans"/>
              </a:rPr>
              <a:t>vs.</a:t>
            </a:r>
            <a:r>
              <a:rPr b="1" i="0" lang="es" sz="4000" u="none" cap="none" strike="noStrike">
                <a:solidFill>
                  <a:schemeClr val="dk1"/>
                </a:solidFill>
                <a:latin typeface="DM Sans"/>
                <a:ea typeface="DM Sans"/>
                <a:cs typeface="DM Sans"/>
                <a:sym typeface="DM Sans"/>
              </a:rPr>
              <a:t> CapCom</a:t>
            </a:r>
            <a:endParaRPr b="1" i="0" sz="4000" u="none" cap="none" strike="noStrike">
              <a:solidFill>
                <a:schemeClr val="dk1"/>
              </a:solidFill>
              <a:latin typeface="DM Sans"/>
              <a:ea typeface="DM Sans"/>
              <a:cs typeface="DM Sans"/>
              <a:sym typeface="DM Sans"/>
            </a:endParaRPr>
          </a:p>
        </p:txBody>
      </p:sp>
      <p:sp>
        <p:nvSpPr>
          <p:cNvPr id="370" name="Google Shape;370;p60"/>
          <p:cNvSpPr txBox="1"/>
          <p:nvPr/>
        </p:nvSpPr>
        <p:spPr>
          <a:xfrm>
            <a:off x="549525" y="1872738"/>
            <a:ext cx="49872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Un curso se ha dividido en dos grupos diferentes: A y B de acuerdo al nombre y a una preferencia (Marvel o Capcom). El grupo </a:t>
            </a:r>
            <a:r>
              <a:rPr b="1" i="0" lang="es" sz="1350" u="none" cap="none" strike="noStrike">
                <a:solidFill>
                  <a:srgbClr val="000000"/>
                </a:solidFill>
                <a:latin typeface="DM Sans"/>
                <a:ea typeface="DM Sans"/>
                <a:cs typeface="DM Sans"/>
                <a:sym typeface="DM Sans"/>
              </a:rPr>
              <a:t>A</a:t>
            </a:r>
            <a:r>
              <a:rPr b="0" i="0" lang="es" sz="1350" u="none" cap="none" strike="noStrike">
                <a:solidFill>
                  <a:srgbClr val="000000"/>
                </a:solidFill>
                <a:latin typeface="DM Sans"/>
                <a:ea typeface="DM Sans"/>
                <a:cs typeface="DM Sans"/>
                <a:sym typeface="DM Sans"/>
              </a:rPr>
              <a:t> está formado por fans de </a:t>
            </a:r>
            <a:r>
              <a:rPr b="1" i="0" lang="es" sz="1350" u="none" cap="none" strike="noStrike">
                <a:solidFill>
                  <a:srgbClr val="000000"/>
                </a:solidFill>
                <a:latin typeface="DM Sans"/>
                <a:ea typeface="DM Sans"/>
                <a:cs typeface="DM Sans"/>
                <a:sym typeface="DM Sans"/>
              </a:rPr>
              <a:t>Marvel</a:t>
            </a:r>
            <a:r>
              <a:rPr b="0" i="0" lang="es" sz="1350" u="none" cap="none" strike="noStrike">
                <a:solidFill>
                  <a:srgbClr val="000000"/>
                </a:solidFill>
                <a:latin typeface="DM Sans"/>
                <a:ea typeface="DM Sans"/>
                <a:cs typeface="DM Sans"/>
                <a:sym typeface="DM Sans"/>
              </a:rPr>
              <a:t> con un </a:t>
            </a:r>
            <a:r>
              <a:rPr b="1" i="0" lang="es" sz="1350" u="none" cap="none" strike="noStrike">
                <a:solidFill>
                  <a:srgbClr val="000000"/>
                </a:solidFill>
                <a:latin typeface="DM Sans"/>
                <a:ea typeface="DM Sans"/>
                <a:cs typeface="DM Sans"/>
                <a:sym typeface="DM Sans"/>
              </a:rPr>
              <a:t>nombre anterior a la M</a:t>
            </a:r>
            <a:r>
              <a:rPr b="0" i="0" lang="es" sz="1350" u="none" cap="none" strike="noStrike">
                <a:solidFill>
                  <a:srgbClr val="000000"/>
                </a:solidFill>
                <a:latin typeface="DM Sans"/>
                <a:ea typeface="DM Sans"/>
                <a:cs typeface="DM Sans"/>
                <a:sym typeface="DM Sans"/>
              </a:rPr>
              <a:t> y los fans de </a:t>
            </a:r>
            <a:r>
              <a:rPr b="1" i="0" lang="es" sz="1350" u="none" cap="none" strike="noStrike">
                <a:solidFill>
                  <a:srgbClr val="000000"/>
                </a:solidFill>
                <a:latin typeface="DM Sans"/>
                <a:ea typeface="DM Sans"/>
                <a:cs typeface="DM Sans"/>
                <a:sym typeface="DM Sans"/>
              </a:rPr>
              <a:t>Capcom</a:t>
            </a:r>
            <a:r>
              <a:rPr b="0" i="0" lang="es" sz="1350" u="none" cap="none" strike="noStrike">
                <a:solidFill>
                  <a:srgbClr val="000000"/>
                </a:solidFill>
                <a:latin typeface="DM Sans"/>
                <a:ea typeface="DM Sans"/>
                <a:cs typeface="DM Sans"/>
                <a:sym typeface="DM Sans"/>
              </a:rPr>
              <a:t> con un </a:t>
            </a:r>
            <a:r>
              <a:rPr b="1" i="0" lang="es" sz="1350" u="none" cap="none" strike="noStrike">
                <a:solidFill>
                  <a:srgbClr val="000000"/>
                </a:solidFill>
                <a:latin typeface="DM Sans"/>
                <a:ea typeface="DM Sans"/>
                <a:cs typeface="DM Sans"/>
                <a:sym typeface="DM Sans"/>
              </a:rPr>
              <a:t>nombre posterior a la N</a:t>
            </a:r>
            <a:r>
              <a:rPr b="0" i="0" lang="es" sz="1350" u="none" cap="none" strike="noStrike">
                <a:solidFill>
                  <a:srgbClr val="000000"/>
                </a:solidFill>
                <a:latin typeface="DM Sans"/>
                <a:ea typeface="DM Sans"/>
                <a:cs typeface="DM Sans"/>
                <a:sym typeface="DM Sans"/>
              </a:rPr>
              <a:t> y el grupo </a:t>
            </a:r>
            <a:r>
              <a:rPr b="1" i="0" lang="es" sz="1350" u="none" cap="none" strike="noStrike">
                <a:solidFill>
                  <a:srgbClr val="000000"/>
                </a:solidFill>
                <a:latin typeface="DM Sans"/>
                <a:ea typeface="DM Sans"/>
                <a:cs typeface="DM Sans"/>
                <a:sym typeface="DM Sans"/>
              </a:rPr>
              <a:t>B por el resto</a:t>
            </a:r>
            <a:r>
              <a:rPr b="0" i="0" lang="es" sz="1350" u="none" cap="none" strike="noStrike">
                <a:solidFill>
                  <a:srgbClr val="000000"/>
                </a:solidFill>
                <a:latin typeface="DM Sans"/>
                <a:ea typeface="DM Sans"/>
                <a:cs typeface="DM Sans"/>
                <a:sym typeface="DM Sans"/>
              </a:rPr>
              <a:t>. Escribir un programa que pregunte al usuario su nombre y preferencia, y muestre por pantalla el grupo que le corresponde.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Ej.</a:t>
            </a: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¿Cómo te llamas?  Alan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¿Cuál es tu preferencia (M o C)?  C</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Tu grupo es B</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Para preguntarle al usuario, recuerda usar input.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
        <p:nvSpPr>
          <p:cNvPr id="371" name="Google Shape;371;p6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
        <p:nvSpPr>
          <p:cNvPr id="372" name="Google Shape;372;p60"/>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999999"/>
                </a:solidFill>
                <a:latin typeface="DM Sans"/>
                <a:ea typeface="DM Sans"/>
                <a:cs typeface="DM Sans"/>
                <a:sym typeface="DM Sans"/>
              </a:rPr>
              <a:t>Ejemplo: </a:t>
            </a:r>
            <a:r>
              <a:rPr b="0" i="0" lang="es" sz="1100" u="sng" cap="none" strike="noStrike">
                <a:solidFill>
                  <a:schemeClr val="hlink"/>
                </a:solidFill>
                <a:latin typeface="DM Sans"/>
                <a:ea typeface="DM Sans"/>
                <a:cs typeface="DM Sans"/>
                <a:sym typeface="DM Sans"/>
                <a:hlinkClick r:id="rId5"/>
              </a:rPr>
              <a:t>Desafío</a:t>
            </a:r>
            <a:endParaRPr b="0" i="1" sz="1200" u="sng" cap="none" strike="noStrike">
              <a:solidFill>
                <a:srgbClr val="83AEFB"/>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1"/>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78" name="Google Shape;378;p61"/>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dk1"/>
                </a:solidFill>
                <a:latin typeface="DM Sans"/>
                <a:ea typeface="DM Sans"/>
                <a:cs typeface="DM Sans"/>
                <a:sym typeface="DM Sans"/>
              </a:rPr>
              <a:t>¡10 minutos y volvemos!</a:t>
            </a:r>
            <a:endParaRPr b="0" i="0" sz="2000" u="none" cap="none" strike="noStrike">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2"/>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Controladores de Flujo </a:t>
            </a:r>
            <a:r>
              <a:rPr b="1" lang="es" sz="4000">
                <a:solidFill>
                  <a:srgbClr val="EAFF6A"/>
                </a:solidFill>
                <a:latin typeface="DM Sans"/>
                <a:ea typeface="DM Sans"/>
                <a:cs typeface="DM Sans"/>
                <a:sym typeface="DM Sans"/>
              </a:rPr>
              <a:t>II</a:t>
            </a:r>
            <a:endParaRPr b="1" i="0" sz="4000" u="none" cap="none" strike="noStrike">
              <a:solidFill>
                <a:srgbClr val="EAFF6A"/>
              </a:solidFill>
              <a:latin typeface="DM Sans"/>
              <a:ea typeface="DM Sans"/>
              <a:cs typeface="DM Sans"/>
              <a:sym typeface="DM Sans"/>
            </a:endParaRPr>
          </a:p>
        </p:txBody>
      </p:sp>
      <p:sp>
        <p:nvSpPr>
          <p:cNvPr id="384" name="Google Shape;384;p6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dk1"/>
                </a:solidFill>
                <a:latin typeface="DM Sans"/>
                <a:ea typeface="DM Sans"/>
                <a:cs typeface="DM Sans"/>
                <a:sym typeface="DM Sans"/>
              </a:rPr>
              <a:t>Clase </a:t>
            </a:r>
            <a:r>
              <a:rPr b="1" lang="es" sz="1800">
                <a:solidFill>
                  <a:schemeClr val="dk1"/>
                </a:solidFill>
                <a:latin typeface="DM Sans"/>
                <a:ea typeface="DM Sans"/>
                <a:cs typeface="DM Sans"/>
                <a:sym typeface="DM Sans"/>
              </a:rPr>
              <a:t>04</a:t>
            </a:r>
            <a:r>
              <a:rPr b="1" i="0" lang="es" sz="1800" u="none" cap="none" strike="noStrike">
                <a:solidFill>
                  <a:schemeClr val="dk1"/>
                </a:solidFill>
                <a:latin typeface="DM Sans"/>
                <a:ea typeface="DM Sans"/>
                <a:cs typeface="DM Sans"/>
                <a:sym typeface="DM Sans"/>
              </a:rPr>
              <a:t>.</a:t>
            </a:r>
            <a:r>
              <a:rPr b="0" i="0" lang="es" sz="1800" u="none" cap="none" strike="noStrike">
                <a:solidFill>
                  <a:schemeClr val="dk1"/>
                </a:solidFill>
                <a:latin typeface="DM Sans"/>
                <a:ea typeface="DM Sans"/>
                <a:cs typeface="DM Sans"/>
                <a:sym typeface="DM Sans"/>
              </a:rPr>
              <a:t> PYTHON</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3"/>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390" name="Google Shape;390;p63"/>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391" name="Google Shape;391;p63"/>
          <p:cNvSpPr txBox="1"/>
          <p:nvPr/>
        </p:nvSpPr>
        <p:spPr>
          <a:xfrm>
            <a:off x="2690549" y="1451625"/>
            <a:ext cx="48414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Identificar </a:t>
            </a:r>
            <a:r>
              <a:rPr b="0" i="0" lang="es" sz="1350" u="none" cap="none" strike="noStrike">
                <a:solidFill>
                  <a:schemeClr val="dk1"/>
                </a:solidFill>
                <a:latin typeface="DM Sans"/>
                <a:ea typeface="DM Sans"/>
                <a:cs typeface="DM Sans"/>
                <a:sym typeface="DM Sans"/>
              </a:rPr>
              <a:t>el proceso de iteración en programación</a:t>
            </a:r>
            <a:r>
              <a:rPr b="1" i="0" lang="es" sz="1350" u="none" cap="none" strike="noStrike">
                <a:solidFill>
                  <a:schemeClr val="dk1"/>
                </a:solidFill>
                <a:latin typeface="DM Sans"/>
                <a:ea typeface="DM Sans"/>
                <a:cs typeface="DM Sans"/>
                <a:sym typeface="DM Sans"/>
              </a:rPr>
              <a:t> </a:t>
            </a:r>
            <a:endParaRPr b="0" i="0" sz="1350" u="none" cap="none" strike="noStrike">
              <a:solidFill>
                <a:schemeClr val="dk1"/>
              </a:solidFill>
              <a:latin typeface="DM Sans"/>
              <a:ea typeface="DM Sans"/>
              <a:cs typeface="DM Sans"/>
              <a:sym typeface="DM Sans"/>
            </a:endParaRPr>
          </a:p>
        </p:txBody>
      </p:sp>
      <p:pic>
        <p:nvPicPr>
          <p:cNvPr id="392" name="Google Shape;392;p63"/>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393" name="Google Shape;393;p63"/>
          <p:cNvSpPr txBox="1"/>
          <p:nvPr/>
        </p:nvSpPr>
        <p:spPr>
          <a:xfrm>
            <a:off x="2690547" y="2054750"/>
            <a:ext cx="55695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dk1"/>
                </a:solidFill>
                <a:latin typeface="DM Sans"/>
                <a:ea typeface="DM Sans"/>
                <a:cs typeface="DM Sans"/>
                <a:sym typeface="DM Sans"/>
              </a:rPr>
              <a:t>Diferenciar </a:t>
            </a:r>
            <a:r>
              <a:rPr b="0" i="0" lang="es" sz="1350" u="none" cap="none" strike="noStrike">
                <a:solidFill>
                  <a:schemeClr val="dk1"/>
                </a:solidFill>
                <a:latin typeface="DM Sans"/>
                <a:ea typeface="DM Sans"/>
                <a:cs typeface="DM Sans"/>
                <a:sym typeface="DM Sans"/>
              </a:rPr>
              <a:t>sentencia while de sentencias while-else</a:t>
            </a:r>
            <a:endParaRPr b="0" i="0" sz="1350" u="none" cap="none" strike="noStrike">
              <a:solidFill>
                <a:schemeClr val="dk1"/>
              </a:solidFill>
              <a:latin typeface="DM Sans"/>
              <a:ea typeface="DM Sans"/>
              <a:cs typeface="DM Sans"/>
              <a:sym typeface="DM Sans"/>
            </a:endParaRPr>
          </a:p>
        </p:txBody>
      </p:sp>
      <p:pic>
        <p:nvPicPr>
          <p:cNvPr id="394" name="Google Shape;394;p63"/>
          <p:cNvPicPr preferRelativeResize="0"/>
          <p:nvPr/>
        </p:nvPicPr>
        <p:blipFill rotWithShape="1">
          <a:blip r:embed="rId3">
            <a:alphaModFix/>
          </a:blip>
          <a:srcRect b="0" l="0" r="0" t="0"/>
          <a:stretch/>
        </p:blipFill>
        <p:spPr>
          <a:xfrm>
            <a:off x="2172138" y="2705138"/>
            <a:ext cx="196975" cy="196975"/>
          </a:xfrm>
          <a:prstGeom prst="rect">
            <a:avLst/>
          </a:prstGeom>
          <a:noFill/>
          <a:ln>
            <a:noFill/>
          </a:ln>
        </p:spPr>
      </p:pic>
      <p:sp>
        <p:nvSpPr>
          <p:cNvPr id="395" name="Google Shape;395;p63"/>
          <p:cNvSpPr txBox="1"/>
          <p:nvPr/>
        </p:nvSpPr>
        <p:spPr>
          <a:xfrm>
            <a:off x="2690561" y="26074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Implementar </a:t>
            </a:r>
            <a:r>
              <a:rPr b="0" i="0" lang="es" sz="1350" u="none" cap="none" strike="noStrike">
                <a:solidFill>
                  <a:schemeClr val="dk1"/>
                </a:solidFill>
                <a:latin typeface="DM Sans"/>
                <a:ea typeface="DM Sans"/>
                <a:cs typeface="DM Sans"/>
                <a:sym typeface="DM Sans"/>
              </a:rPr>
              <a:t>instrucción break</a:t>
            </a:r>
            <a:endParaRPr b="0" i="0" sz="1350" u="none" cap="none" strike="noStrike">
              <a:solidFill>
                <a:schemeClr val="dk1"/>
              </a:solidFill>
              <a:latin typeface="DM Sans"/>
              <a:ea typeface="DM Sans"/>
              <a:cs typeface="DM Sans"/>
              <a:sym typeface="DM Sans"/>
            </a:endParaRPr>
          </a:p>
        </p:txBody>
      </p:sp>
      <p:cxnSp>
        <p:nvCxnSpPr>
          <p:cNvPr id="396" name="Google Shape;396;p63"/>
          <p:cNvCxnSpPr>
            <a:stCxn id="390" idx="2"/>
            <a:endCxn id="392" idx="0"/>
          </p:cNvCxnSpPr>
          <p:nvPr/>
        </p:nvCxnSpPr>
        <p:spPr>
          <a:xfrm flipH="1" rot="-5400000">
            <a:off x="2052975"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397" name="Google Shape;397;p63"/>
          <p:cNvCxnSpPr>
            <a:stCxn id="392" idx="2"/>
          </p:cNvCxnSpPr>
          <p:nvPr/>
        </p:nvCxnSpPr>
        <p:spPr>
          <a:xfrm flipH="1" rot="-5400000">
            <a:off x="2083275" y="2563038"/>
            <a:ext cx="379800" cy="5100"/>
          </a:xfrm>
          <a:prstGeom prst="bentConnector3">
            <a:avLst>
              <a:gd fmla="val 50000" name="adj1"/>
            </a:avLst>
          </a:prstGeom>
          <a:noFill/>
          <a:ln cap="flat" cmpd="sng" w="9525">
            <a:solidFill>
              <a:srgbClr val="EAFF6A"/>
            </a:solidFill>
            <a:prstDash val="solid"/>
            <a:round/>
            <a:headEnd len="sm" w="sm" type="none"/>
            <a:tailEnd len="sm" w="sm" type="none"/>
          </a:ln>
        </p:spPr>
      </p:cxnSp>
      <p:pic>
        <p:nvPicPr>
          <p:cNvPr id="398" name="Google Shape;398;p63"/>
          <p:cNvPicPr preferRelativeResize="0"/>
          <p:nvPr/>
        </p:nvPicPr>
        <p:blipFill rotWithShape="1">
          <a:blip r:embed="rId3">
            <a:alphaModFix/>
          </a:blip>
          <a:srcRect b="0" l="0" r="0" t="0"/>
          <a:stretch/>
        </p:blipFill>
        <p:spPr>
          <a:xfrm>
            <a:off x="2172138" y="3238538"/>
            <a:ext cx="196975" cy="196975"/>
          </a:xfrm>
          <a:prstGeom prst="rect">
            <a:avLst/>
          </a:prstGeom>
          <a:noFill/>
          <a:ln>
            <a:noFill/>
          </a:ln>
        </p:spPr>
      </p:pic>
      <p:sp>
        <p:nvSpPr>
          <p:cNvPr id="399" name="Google Shape;399;p63"/>
          <p:cNvSpPr txBox="1"/>
          <p:nvPr/>
        </p:nvSpPr>
        <p:spPr>
          <a:xfrm>
            <a:off x="2690561" y="31408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Diferenciar </a:t>
            </a:r>
            <a:r>
              <a:rPr b="0" i="0" lang="es" sz="1350" u="none" cap="none" strike="noStrike">
                <a:solidFill>
                  <a:schemeClr val="dk1"/>
                </a:solidFill>
                <a:latin typeface="DM Sans"/>
                <a:ea typeface="DM Sans"/>
                <a:cs typeface="DM Sans"/>
                <a:sym typeface="DM Sans"/>
              </a:rPr>
              <a:t>entre instrucción continue y pass</a:t>
            </a:r>
            <a:endParaRPr b="0" i="0" sz="1350" u="none" cap="none" strike="noStrike">
              <a:solidFill>
                <a:schemeClr val="dk1"/>
              </a:solidFill>
              <a:latin typeface="DM Sans"/>
              <a:ea typeface="DM Sans"/>
              <a:cs typeface="DM Sans"/>
              <a:sym typeface="DM Sans"/>
            </a:endParaRPr>
          </a:p>
        </p:txBody>
      </p:sp>
      <p:cxnSp>
        <p:nvCxnSpPr>
          <p:cNvPr id="400" name="Google Shape;400;p63"/>
          <p:cNvCxnSpPr/>
          <p:nvPr/>
        </p:nvCxnSpPr>
        <p:spPr>
          <a:xfrm flipH="1" rot="-5400000">
            <a:off x="2083275" y="3096437"/>
            <a:ext cx="379800" cy="5100"/>
          </a:xfrm>
          <a:prstGeom prst="bentConnector3">
            <a:avLst>
              <a:gd fmla="val 50000" name="adj1"/>
            </a:avLst>
          </a:prstGeom>
          <a:noFill/>
          <a:ln cap="flat" cmpd="sng" w="9525">
            <a:solidFill>
              <a:srgbClr val="EAFF6A"/>
            </a:solidFill>
            <a:prstDash val="solid"/>
            <a:round/>
            <a:headEnd len="sm" w="sm" type="none"/>
            <a:tailEnd len="sm" w="sm" type="none"/>
          </a:ln>
        </p:spPr>
      </p:cxnSp>
      <p:pic>
        <p:nvPicPr>
          <p:cNvPr id="401" name="Google Shape;401;p63"/>
          <p:cNvPicPr preferRelativeResize="0"/>
          <p:nvPr/>
        </p:nvPicPr>
        <p:blipFill rotWithShape="1">
          <a:blip r:embed="rId3">
            <a:alphaModFix/>
          </a:blip>
          <a:srcRect b="0" l="0" r="0" t="0"/>
          <a:stretch/>
        </p:blipFill>
        <p:spPr>
          <a:xfrm>
            <a:off x="2172138" y="3771938"/>
            <a:ext cx="196975" cy="196975"/>
          </a:xfrm>
          <a:prstGeom prst="rect">
            <a:avLst/>
          </a:prstGeom>
          <a:noFill/>
          <a:ln>
            <a:noFill/>
          </a:ln>
        </p:spPr>
      </p:pic>
      <p:sp>
        <p:nvSpPr>
          <p:cNvPr id="402" name="Google Shape;402;p63"/>
          <p:cNvSpPr txBox="1"/>
          <p:nvPr/>
        </p:nvSpPr>
        <p:spPr>
          <a:xfrm>
            <a:off x="2690547" y="3674225"/>
            <a:ext cx="55695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Implementar </a:t>
            </a:r>
            <a:r>
              <a:rPr b="0" i="0" lang="es" sz="1350" u="none" cap="none" strike="noStrike">
                <a:solidFill>
                  <a:schemeClr val="dk1"/>
                </a:solidFill>
                <a:latin typeface="DM Sans"/>
                <a:ea typeface="DM Sans"/>
                <a:cs typeface="DM Sans"/>
                <a:sym typeface="DM Sans"/>
              </a:rPr>
              <a:t>sentencia for, range y for-else-break-continue-pass</a:t>
            </a:r>
            <a:endParaRPr b="0" i="0" sz="1350" u="none" cap="none" strike="noStrike">
              <a:solidFill>
                <a:schemeClr val="dk1"/>
              </a:solidFill>
              <a:latin typeface="DM Sans"/>
              <a:ea typeface="DM Sans"/>
              <a:cs typeface="DM Sans"/>
              <a:sym typeface="DM Sans"/>
            </a:endParaRPr>
          </a:p>
        </p:txBody>
      </p:sp>
      <p:cxnSp>
        <p:nvCxnSpPr>
          <p:cNvPr id="403" name="Google Shape;403;p63"/>
          <p:cNvCxnSpPr/>
          <p:nvPr/>
        </p:nvCxnSpPr>
        <p:spPr>
          <a:xfrm flipH="1" rot="-5400000">
            <a:off x="2083275" y="3629837"/>
            <a:ext cx="379800" cy="5100"/>
          </a:xfrm>
          <a:prstGeom prst="bentConnector3">
            <a:avLst>
              <a:gd fmla="val 50000"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4"/>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Sentencias iterativas</a:t>
            </a:r>
            <a:endParaRPr b="1" i="0" sz="4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Repetir</a:t>
            </a:r>
            <a:endParaRPr b="1" i="0" sz="4000" u="none" cap="none" strike="noStrike">
              <a:solidFill>
                <a:schemeClr val="dk1"/>
              </a:solidFill>
              <a:latin typeface="DM Sans"/>
              <a:ea typeface="DM Sans"/>
              <a:cs typeface="DM Sans"/>
              <a:sym typeface="DM Sans"/>
            </a:endParaRPr>
          </a:p>
        </p:txBody>
      </p:sp>
      <p:sp>
        <p:nvSpPr>
          <p:cNvPr id="414" name="Google Shape;414;p65"/>
          <p:cNvSpPr txBox="1"/>
          <p:nvPr/>
        </p:nvSpPr>
        <p:spPr>
          <a:xfrm>
            <a:off x="457725" y="2211625"/>
            <a:ext cx="43824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Veremos cómo controlar el flujo con </a:t>
            </a:r>
            <a:r>
              <a:rPr lang="es" sz="1350">
                <a:latin typeface="DM Sans"/>
                <a:ea typeface="DM Sans"/>
                <a:cs typeface="DM Sans"/>
                <a:sym typeface="DM Sans"/>
              </a:rPr>
              <a:t>Python</a:t>
            </a:r>
            <a:r>
              <a:rPr b="0" i="0" lang="es" sz="1350" u="none" cap="none" strike="noStrike">
                <a:solidFill>
                  <a:srgbClr val="000000"/>
                </a:solidFill>
                <a:latin typeface="DM Sans"/>
                <a:ea typeface="DM Sans"/>
                <a:cs typeface="DM Sans"/>
                <a:sym typeface="DM Sans"/>
              </a:rPr>
              <a:t>, pero antes de eso, ¿Qué es el flujo?</a:t>
            </a:r>
            <a:r>
              <a:rPr lang="es" sz="1350">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El flujo es una forma de entender la sucesión de las instrucciones de un programa, estas instrucciones se ejecutan una después de otras de forma ordenada y suelen tener el objetivo final de manipular información.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15" name="Google Shape;415;p65"/>
          <p:cNvPicPr preferRelativeResize="0"/>
          <p:nvPr/>
        </p:nvPicPr>
        <p:blipFill rotWithShape="1">
          <a:blip r:embed="rId3">
            <a:alphaModFix/>
          </a:blip>
          <a:srcRect b="0" l="0" r="0" t="0"/>
          <a:stretch/>
        </p:blipFill>
        <p:spPr>
          <a:xfrm>
            <a:off x="5269875" y="2296275"/>
            <a:ext cx="2694550" cy="1794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0"/>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¿Qué es el flujo?</a:t>
            </a:r>
            <a:endParaRPr b="1" i="0" sz="4000" u="none" cap="none" strike="noStrike">
              <a:solidFill>
                <a:schemeClr val="dk1"/>
              </a:solidFill>
              <a:latin typeface="DM Sans"/>
              <a:ea typeface="DM Sans"/>
              <a:cs typeface="DM Sans"/>
              <a:sym typeface="DM Sans"/>
            </a:endParaRPr>
          </a:p>
        </p:txBody>
      </p:sp>
      <p:sp>
        <p:nvSpPr>
          <p:cNvPr id="111" name="Google Shape;111;p30"/>
          <p:cNvSpPr txBox="1"/>
          <p:nvPr/>
        </p:nvSpPr>
        <p:spPr>
          <a:xfrm>
            <a:off x="457725" y="2211625"/>
            <a:ext cx="43824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Veremos cómo controlar el flujo con </a:t>
            </a:r>
            <a:r>
              <a:rPr lang="es" sz="1350">
                <a:latin typeface="DM Sans"/>
                <a:ea typeface="DM Sans"/>
                <a:cs typeface="DM Sans"/>
                <a:sym typeface="DM Sans"/>
              </a:rPr>
              <a:t>Python</a:t>
            </a:r>
            <a:r>
              <a:rPr b="0" i="0" lang="es" sz="1350" u="none" cap="none" strike="noStrike">
                <a:solidFill>
                  <a:srgbClr val="000000"/>
                </a:solidFill>
                <a:latin typeface="DM Sans"/>
                <a:ea typeface="DM Sans"/>
                <a:cs typeface="DM Sans"/>
                <a:sym typeface="DM Sans"/>
              </a:rPr>
              <a:t>, pero antes de eso, ¿Qué es el flujo?</a:t>
            </a:r>
            <a:r>
              <a:rPr lang="es" sz="1350">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El flujo es </a:t>
            </a:r>
            <a:r>
              <a:rPr b="0" i="0" lang="es" sz="1350" u="none" cap="none" strike="noStrike">
                <a:solidFill>
                  <a:srgbClr val="000000"/>
                </a:solidFill>
                <a:highlight>
                  <a:srgbClr val="EA90FF"/>
                </a:highlight>
                <a:latin typeface="DM Sans"/>
                <a:ea typeface="DM Sans"/>
                <a:cs typeface="DM Sans"/>
                <a:sym typeface="DM Sans"/>
              </a:rPr>
              <a:t>una forma de entender la sucesión de las instrucciones de un programa</a:t>
            </a:r>
            <a:r>
              <a:rPr b="0" i="0" lang="es" sz="1350" u="none" cap="none" strike="noStrike">
                <a:solidFill>
                  <a:srgbClr val="000000"/>
                </a:solidFill>
                <a:latin typeface="DM Sans"/>
                <a:ea typeface="DM Sans"/>
                <a:cs typeface="DM Sans"/>
                <a:sym typeface="DM Sans"/>
              </a:rPr>
              <a:t>, estas instrucciones se ejecutan una después de otras de forma ordenada y suelen tener el objetivo final de manipular información.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112" name="Google Shape;112;p30"/>
          <p:cNvPicPr preferRelativeResize="0"/>
          <p:nvPr/>
        </p:nvPicPr>
        <p:blipFill rotWithShape="1">
          <a:blip r:embed="rId3">
            <a:alphaModFix/>
          </a:blip>
          <a:srcRect b="0" l="0" r="0" t="0"/>
          <a:stretch/>
        </p:blipFill>
        <p:spPr>
          <a:xfrm>
            <a:off x="4904675" y="2392450"/>
            <a:ext cx="3601851" cy="1697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Iterar</a:t>
            </a:r>
            <a:endParaRPr b="1" i="0" sz="4000" u="none" cap="none" strike="noStrike">
              <a:solidFill>
                <a:schemeClr val="dk1"/>
              </a:solidFill>
              <a:latin typeface="DM Sans"/>
              <a:ea typeface="DM Sans"/>
              <a:cs typeface="DM Sans"/>
              <a:sym typeface="DM Sans"/>
            </a:endParaRPr>
          </a:p>
        </p:txBody>
      </p:sp>
      <p:sp>
        <p:nvSpPr>
          <p:cNvPr id="421" name="Google Shape;421;p66"/>
          <p:cNvSpPr txBox="1"/>
          <p:nvPr/>
        </p:nvSpPr>
        <p:spPr>
          <a:xfrm>
            <a:off x="457725" y="1830625"/>
            <a:ext cx="43824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En matemática, se refiere al proceso de iteración de una función, es decir, aplicando la función repetidamente, usando la salida de una iteración como la entrada a la siguiente.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En programación, Iteración es la </a:t>
            </a:r>
            <a:r>
              <a:rPr b="1" i="0" lang="es" sz="1350" u="none" cap="none" strike="noStrike">
                <a:solidFill>
                  <a:schemeClr val="dk1"/>
                </a:solidFill>
                <a:latin typeface="DM Sans"/>
                <a:ea typeface="DM Sans"/>
                <a:cs typeface="DM Sans"/>
                <a:sym typeface="DM Sans"/>
              </a:rPr>
              <a:t>repetición</a:t>
            </a:r>
            <a:r>
              <a:rPr b="0" i="0" lang="es" sz="1350" u="none" cap="none" strike="noStrike">
                <a:solidFill>
                  <a:schemeClr val="dk1"/>
                </a:solidFill>
                <a:latin typeface="DM Sans"/>
                <a:ea typeface="DM Sans"/>
                <a:cs typeface="DM Sans"/>
                <a:sym typeface="DM Sans"/>
              </a:rPr>
              <a:t> de un </a:t>
            </a:r>
            <a:r>
              <a:rPr b="1" i="0" lang="es" sz="1350" u="none" cap="none" strike="noStrike">
                <a:solidFill>
                  <a:schemeClr val="dk1"/>
                </a:solidFill>
                <a:latin typeface="DM Sans"/>
                <a:ea typeface="DM Sans"/>
                <a:cs typeface="DM Sans"/>
                <a:sym typeface="DM Sans"/>
              </a:rPr>
              <a:t>segmento de código</a:t>
            </a:r>
            <a:r>
              <a:rPr b="0" i="0" lang="es" sz="1350" u="none" cap="none" strike="noStrike">
                <a:solidFill>
                  <a:schemeClr val="dk1"/>
                </a:solidFill>
                <a:latin typeface="DM Sans"/>
                <a:ea typeface="DM Sans"/>
                <a:cs typeface="DM Sans"/>
                <a:sym typeface="DM Sans"/>
              </a:rPr>
              <a:t> dentro de un programa de computadora. Puede usarse tanto como un término genérico (como sinónimo de repetición) como para describir una forma específica de repetición.</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22" name="Google Shape;422;p66"/>
          <p:cNvPicPr preferRelativeResize="0"/>
          <p:nvPr/>
        </p:nvPicPr>
        <p:blipFill rotWithShape="1">
          <a:blip r:embed="rId3">
            <a:alphaModFix/>
          </a:blip>
          <a:srcRect b="0" l="0" r="0" t="0"/>
          <a:stretch/>
        </p:blipFill>
        <p:spPr>
          <a:xfrm>
            <a:off x="5269875" y="2296275"/>
            <a:ext cx="2453899" cy="1639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7"/>
          <p:cNvSpPr txBox="1"/>
          <p:nvPr/>
        </p:nvSpPr>
        <p:spPr>
          <a:xfrm>
            <a:off x="457350" y="1439575"/>
            <a:ext cx="71694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dk1"/>
                </a:solidFill>
                <a:latin typeface="DM Sans"/>
                <a:ea typeface="DM Sans"/>
                <a:cs typeface="DM Sans"/>
                <a:sym typeface="DM Sans"/>
              </a:rPr>
              <a:t>Tenemos una base de datos enorme y queremos encontrar un dato en especial para consultar.</a:t>
            </a:r>
            <a:endParaRPr b="0" i="0" sz="20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dk1"/>
                </a:solidFill>
                <a:latin typeface="DM Sans"/>
                <a:ea typeface="DM Sans"/>
                <a:cs typeface="DM Sans"/>
                <a:sym typeface="DM Sans"/>
              </a:rPr>
              <a:t>Como </a:t>
            </a:r>
            <a:r>
              <a:rPr b="1" i="0" lang="es" sz="2000" u="none" cap="none" strike="noStrike">
                <a:solidFill>
                  <a:schemeClr val="dk1"/>
                </a:solidFill>
                <a:latin typeface="DM Sans"/>
                <a:ea typeface="DM Sans"/>
                <a:cs typeface="DM Sans"/>
                <a:sym typeface="DM Sans"/>
              </a:rPr>
              <a:t>no existe una forma mágica</a:t>
            </a:r>
            <a:r>
              <a:rPr b="0" i="0" lang="es" sz="2000" u="none" cap="none" strike="noStrike">
                <a:solidFill>
                  <a:schemeClr val="dk1"/>
                </a:solidFill>
                <a:latin typeface="DM Sans"/>
                <a:ea typeface="DM Sans"/>
                <a:cs typeface="DM Sans"/>
                <a:sym typeface="DM Sans"/>
              </a:rPr>
              <a:t> para encontrar el dato directamente, el programa deberá recorrer los datos uno a uno y compararlos hasta dar con el que buscamos iterando o repitiendo el mismo proceso desde el inicio comparando a ver si es el que queremos o no,</a:t>
            </a:r>
            <a:r>
              <a:rPr b="1" i="0" lang="es" sz="2000" u="none" cap="none" strike="noStrike">
                <a:solidFill>
                  <a:schemeClr val="dk1"/>
                </a:solidFill>
                <a:latin typeface="DM Sans"/>
                <a:ea typeface="DM Sans"/>
                <a:cs typeface="DM Sans"/>
                <a:sym typeface="DM Sans"/>
              </a:rPr>
              <a:t> </a:t>
            </a:r>
            <a:r>
              <a:rPr b="1" i="0" lang="es" sz="2000" u="none" cap="none" strike="noStrike">
                <a:solidFill>
                  <a:srgbClr val="EAFF6A"/>
                </a:solidFill>
                <a:latin typeface="DM Sans"/>
                <a:ea typeface="DM Sans"/>
                <a:cs typeface="DM Sans"/>
                <a:sym typeface="DM Sans"/>
              </a:rPr>
              <a:t>así hasta que encuentre el que queremos.</a:t>
            </a:r>
            <a:endParaRPr b="1" i="0" sz="2000" u="none" cap="none" strike="noStrike">
              <a:solidFill>
                <a:srgbClr val="EAFF6A"/>
              </a:solidFill>
              <a:latin typeface="DM Sans"/>
              <a:ea typeface="DM Sans"/>
              <a:cs typeface="DM Sans"/>
              <a:sym typeface="DM Sans"/>
            </a:endParaRPr>
          </a:p>
        </p:txBody>
      </p:sp>
      <p:grpSp>
        <p:nvGrpSpPr>
          <p:cNvPr id="428" name="Google Shape;428;p67"/>
          <p:cNvGrpSpPr/>
          <p:nvPr/>
        </p:nvGrpSpPr>
        <p:grpSpPr>
          <a:xfrm>
            <a:off x="457338" y="468286"/>
            <a:ext cx="431100" cy="431100"/>
            <a:chOff x="4616400" y="1950761"/>
            <a:chExt cx="431100" cy="431100"/>
          </a:xfrm>
        </p:grpSpPr>
        <p:sp>
          <p:nvSpPr>
            <p:cNvPr id="429" name="Google Shape;429;p67"/>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0" name="Google Shape;430;p67"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431" name="Google Shape;431;p6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PARA RECORDAR</a:t>
            </a:r>
            <a:endParaRPr b="0" i="0" sz="1400" u="none" cap="none" strike="noStrike">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8"/>
          <p:cNvSpPr txBox="1"/>
          <p:nvPr/>
        </p:nvSpPr>
        <p:spPr>
          <a:xfrm>
            <a:off x="457350" y="1439575"/>
            <a:ext cx="71694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000" u="none" cap="none" strike="noStrike">
                <a:solidFill>
                  <a:schemeClr val="dk1"/>
                </a:solidFill>
                <a:latin typeface="DM Sans"/>
                <a:ea typeface="DM Sans"/>
                <a:cs typeface="DM Sans"/>
                <a:sym typeface="DM Sans"/>
              </a:rPr>
              <a:t>Existen algoritmos que permiten ahorrarnos tiempo e iteraciones, pero en esencia sigue recorriendo uno a uno, la diferencia es que nosotros tardaríamos muchas horas, y el programa unos segundos. </a:t>
            </a:r>
            <a:endParaRPr b="0" i="0" sz="20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200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2000" u="none" cap="none" strike="noStrike">
                <a:solidFill>
                  <a:srgbClr val="EAFF6A"/>
                </a:solidFill>
                <a:latin typeface="DM Sans"/>
                <a:ea typeface="DM Sans"/>
                <a:cs typeface="DM Sans"/>
                <a:sym typeface="DM Sans"/>
              </a:rPr>
              <a:t>¡Así que vamos a aprovecharnos de esto!</a:t>
            </a:r>
            <a:r>
              <a:rPr b="0" i="0" lang="es" sz="2000" u="none" cap="none" strike="noStrike">
                <a:solidFill>
                  <a:schemeClr val="lt1"/>
                </a:solidFill>
                <a:latin typeface="DM Sans"/>
                <a:ea typeface="DM Sans"/>
                <a:cs typeface="DM Sans"/>
                <a:sym typeface="DM Sans"/>
              </a:rPr>
              <a:t> </a:t>
            </a:r>
            <a:endParaRPr b="0" i="0" sz="20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2000" u="none" cap="none" strike="noStrike">
              <a:solidFill>
                <a:srgbClr val="EAFF6A"/>
              </a:solidFill>
              <a:latin typeface="DM Sans"/>
              <a:ea typeface="DM Sans"/>
              <a:cs typeface="DM Sans"/>
              <a:sym typeface="DM Sans"/>
            </a:endParaRPr>
          </a:p>
        </p:txBody>
      </p:sp>
      <p:grpSp>
        <p:nvGrpSpPr>
          <p:cNvPr id="437" name="Google Shape;437;p68"/>
          <p:cNvGrpSpPr/>
          <p:nvPr/>
        </p:nvGrpSpPr>
        <p:grpSpPr>
          <a:xfrm>
            <a:off x="457338" y="468286"/>
            <a:ext cx="431100" cy="431100"/>
            <a:chOff x="4616400" y="1950761"/>
            <a:chExt cx="431100" cy="431100"/>
          </a:xfrm>
        </p:grpSpPr>
        <p:sp>
          <p:nvSpPr>
            <p:cNvPr id="438" name="Google Shape;438;p68"/>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9" name="Google Shape;439;p68"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440" name="Google Shape;440;p68"/>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PARA RECORDAR</a:t>
            </a:r>
            <a:endParaRPr b="0" i="0" sz="1400" u="none" cap="none" strike="noStrike">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9"/>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While  (no sabes la cantidad)</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0"/>
          <p:cNvSpPr txBox="1"/>
          <p:nvPr/>
        </p:nvSpPr>
        <p:spPr>
          <a:xfrm>
            <a:off x="473350" y="1755775"/>
            <a:ext cx="3834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Vamos a comenzar con la sentencia iterativa más básica </a:t>
            </a:r>
            <a:r>
              <a:rPr b="1" i="0" lang="es" sz="1350" u="none" cap="none" strike="noStrike">
                <a:solidFill>
                  <a:srgbClr val="000000"/>
                </a:solidFill>
                <a:latin typeface="DM Sans"/>
                <a:ea typeface="DM Sans"/>
                <a:cs typeface="DM Sans"/>
                <a:sym typeface="DM Sans"/>
              </a:rPr>
              <a:t>While</a:t>
            </a:r>
            <a:r>
              <a:rPr b="0" i="0" lang="es" sz="1350" u="none" cap="none" strike="noStrike">
                <a:solidFill>
                  <a:srgbClr val="000000"/>
                </a:solidFill>
                <a:latin typeface="DM Sans"/>
                <a:ea typeface="DM Sans"/>
                <a:cs typeface="DM Sans"/>
                <a:sym typeface="DM Sans"/>
              </a:rPr>
              <a:t> (mientras).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Se basa en repetir un bloque de código a partir de evaluar una </a:t>
            </a:r>
            <a:r>
              <a:rPr b="1" i="0" lang="es" sz="1350" u="none" cap="none" strike="noStrike">
                <a:solidFill>
                  <a:srgbClr val="000000"/>
                </a:solidFill>
                <a:latin typeface="DM Sans"/>
                <a:ea typeface="DM Sans"/>
                <a:cs typeface="DM Sans"/>
                <a:sym typeface="DM Sans"/>
              </a:rPr>
              <a:t>condición lógica</a:t>
            </a:r>
            <a:r>
              <a:rPr b="0" i="0" lang="es" sz="1350" u="none" cap="none" strike="noStrike">
                <a:solidFill>
                  <a:srgbClr val="000000"/>
                </a:solidFill>
                <a:latin typeface="DM Sans"/>
                <a:ea typeface="DM Sans"/>
                <a:cs typeface="DM Sans"/>
                <a:sym typeface="DM Sans"/>
              </a:rPr>
              <a:t>, siempre que </a:t>
            </a:r>
            <a:r>
              <a:rPr lang="es" sz="1350">
                <a:latin typeface="DM Sans"/>
                <a:ea typeface="DM Sans"/>
                <a:cs typeface="DM Sans"/>
                <a:sym typeface="DM Sans"/>
              </a:rPr>
              <a:t>esta</a:t>
            </a:r>
            <a:r>
              <a:rPr b="0" i="0" lang="es" sz="1350" u="none" cap="none" strike="noStrike">
                <a:solidFill>
                  <a:srgbClr val="000000"/>
                </a:solidFill>
                <a:latin typeface="DM Sans"/>
                <a:ea typeface="DM Sans"/>
                <a:cs typeface="DM Sans"/>
                <a:sym typeface="DM Sans"/>
              </a:rPr>
              <a:t> sea </a:t>
            </a:r>
            <a:r>
              <a:rPr b="1" i="0" lang="es" sz="1350" u="none" cap="none" strike="noStrike">
                <a:solidFill>
                  <a:srgbClr val="000000"/>
                </a:solidFill>
                <a:latin typeface="DM Sans"/>
                <a:ea typeface="DM Sans"/>
                <a:cs typeface="DM Sans"/>
                <a:sym typeface="DM Sans"/>
              </a:rPr>
              <a:t>True</a:t>
            </a:r>
            <a:r>
              <a:rPr b="0" i="0" lang="es" sz="1350" u="none" cap="none" strike="noStrike">
                <a:solidFill>
                  <a:srgbClr val="000000"/>
                </a:solidFill>
                <a:latin typeface="DM Sans"/>
                <a:ea typeface="DM Sans"/>
                <a:cs typeface="DM Sans"/>
                <a:sym typeface="DM Sans"/>
              </a:rPr>
              <a:t> (al igual que la sentencia </a:t>
            </a:r>
            <a:r>
              <a:rPr b="1" i="0" lang="es" sz="1350" u="none" cap="none" strike="noStrike">
                <a:solidFill>
                  <a:srgbClr val="000000"/>
                </a:solidFill>
                <a:latin typeface="DM Sans"/>
                <a:ea typeface="DM Sans"/>
                <a:cs typeface="DM Sans"/>
                <a:sym typeface="DM Sans"/>
              </a:rPr>
              <a:t>if</a:t>
            </a:r>
            <a:r>
              <a:rPr b="0" i="0" lang="es"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451" name="Google Shape;451;p70"/>
          <p:cNvSpPr txBox="1"/>
          <p:nvPr/>
        </p:nvSpPr>
        <p:spPr>
          <a:xfrm>
            <a:off x="4929500" y="1729100"/>
            <a:ext cx="34113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C</a:t>
            </a:r>
            <a:r>
              <a:rPr b="0" i="0" lang="es" sz="1350" u="none" cap="none" strike="noStrike">
                <a:solidFill>
                  <a:schemeClr val="dk1"/>
                </a:solidFill>
                <a:latin typeface="DM Sans"/>
                <a:ea typeface="DM Sans"/>
                <a:cs typeface="DM Sans"/>
                <a:sym typeface="DM Sans"/>
              </a:rPr>
              <a:t>omo programadores debemos decidir el momento en que la condición cambie a </a:t>
            </a:r>
            <a:r>
              <a:rPr b="1" i="0" lang="es" sz="1350" u="none" cap="none" strike="noStrike">
                <a:solidFill>
                  <a:schemeClr val="dk1"/>
                </a:solidFill>
                <a:latin typeface="DM Sans"/>
                <a:ea typeface="DM Sans"/>
                <a:cs typeface="DM Sans"/>
                <a:sym typeface="DM Sans"/>
              </a:rPr>
              <a:t>False</a:t>
            </a:r>
            <a:r>
              <a:rPr b="0" i="0" lang="es" sz="1350" u="none" cap="none" strike="noStrike">
                <a:solidFill>
                  <a:schemeClr val="dk1"/>
                </a:solidFill>
                <a:latin typeface="DM Sans"/>
                <a:ea typeface="DM Sans"/>
                <a:cs typeface="DM Sans"/>
                <a:sym typeface="DM Sans"/>
              </a:rPr>
              <a:t> para hacer que el While finalice su ejecución y así salir de la iteración, de lo contrario estaríamos frente a un bucle </a:t>
            </a:r>
            <a:r>
              <a:rPr b="1" i="0" lang="es" sz="1350" u="none" cap="none" strike="noStrike">
                <a:solidFill>
                  <a:schemeClr val="dk1"/>
                </a:solidFill>
                <a:latin typeface="DM Sans"/>
                <a:ea typeface="DM Sans"/>
                <a:cs typeface="DM Sans"/>
                <a:sym typeface="DM Sans"/>
              </a:rPr>
              <a:t>infinito</a:t>
            </a:r>
            <a:r>
              <a:rPr b="0" i="0" lang="es" sz="1350" u="none" cap="none" strike="noStrike">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p:txBody>
      </p:sp>
      <p:sp>
        <p:nvSpPr>
          <p:cNvPr id="452" name="Google Shape;452;p7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Sentencia </a:t>
            </a:r>
            <a:r>
              <a:rPr b="1" i="0" lang="es" sz="4000" u="none" cap="none" strike="noStrike">
                <a:solidFill>
                  <a:srgbClr val="83AEFB"/>
                </a:solidFill>
                <a:latin typeface="DM Sans"/>
                <a:ea typeface="DM Sans"/>
                <a:cs typeface="DM Sans"/>
                <a:sym typeface="DM Sans"/>
              </a:rPr>
              <a:t>While</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Flujo de </a:t>
            </a:r>
            <a:r>
              <a:rPr b="1" i="0" lang="es" sz="4000" u="none" cap="none" strike="noStrike">
                <a:solidFill>
                  <a:srgbClr val="83AEFB"/>
                </a:solidFill>
                <a:latin typeface="DM Sans"/>
                <a:ea typeface="DM Sans"/>
                <a:cs typeface="DM Sans"/>
                <a:sym typeface="DM Sans"/>
              </a:rPr>
              <a:t>ejecución</a:t>
            </a:r>
            <a:endParaRPr b="1" i="0" sz="4000" u="none" cap="none" strike="noStrike">
              <a:solidFill>
                <a:srgbClr val="83AEFB"/>
              </a:solidFill>
              <a:latin typeface="DM Sans"/>
              <a:ea typeface="DM Sans"/>
              <a:cs typeface="DM Sans"/>
              <a:sym typeface="DM Sans"/>
            </a:endParaRPr>
          </a:p>
        </p:txBody>
      </p:sp>
      <p:sp>
        <p:nvSpPr>
          <p:cNvPr id="458" name="Google Shape;458;p71"/>
          <p:cNvSpPr txBox="1"/>
          <p:nvPr/>
        </p:nvSpPr>
        <p:spPr>
          <a:xfrm>
            <a:off x="473350" y="17557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Más formalmente, el flujo de ejecución de una sentencia while es el siguiente: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59" name="Google Shape;459;p71"/>
          <p:cNvPicPr preferRelativeResize="0"/>
          <p:nvPr/>
        </p:nvPicPr>
        <p:blipFill rotWithShape="1">
          <a:blip r:embed="rId3">
            <a:alphaModFix/>
          </a:blip>
          <a:srcRect b="0" l="0" r="0" t="0"/>
          <a:stretch/>
        </p:blipFill>
        <p:spPr>
          <a:xfrm>
            <a:off x="5144238" y="1850113"/>
            <a:ext cx="196975" cy="196975"/>
          </a:xfrm>
          <a:prstGeom prst="rect">
            <a:avLst/>
          </a:prstGeom>
          <a:noFill/>
          <a:ln>
            <a:noFill/>
          </a:ln>
        </p:spPr>
      </p:pic>
      <p:pic>
        <p:nvPicPr>
          <p:cNvPr id="460" name="Google Shape;460;p71"/>
          <p:cNvPicPr preferRelativeResize="0"/>
          <p:nvPr/>
        </p:nvPicPr>
        <p:blipFill rotWithShape="1">
          <a:blip r:embed="rId3">
            <a:alphaModFix/>
          </a:blip>
          <a:srcRect b="0" l="0" r="0" t="0"/>
          <a:stretch/>
        </p:blipFill>
        <p:spPr>
          <a:xfrm>
            <a:off x="5143938" y="2483513"/>
            <a:ext cx="196975" cy="196975"/>
          </a:xfrm>
          <a:prstGeom prst="rect">
            <a:avLst/>
          </a:prstGeom>
          <a:noFill/>
          <a:ln>
            <a:noFill/>
          </a:ln>
        </p:spPr>
      </p:pic>
      <p:pic>
        <p:nvPicPr>
          <p:cNvPr id="461" name="Google Shape;461;p71"/>
          <p:cNvPicPr preferRelativeResize="0"/>
          <p:nvPr/>
        </p:nvPicPr>
        <p:blipFill rotWithShape="1">
          <a:blip r:embed="rId3">
            <a:alphaModFix/>
          </a:blip>
          <a:srcRect b="0" l="0" r="0" t="0"/>
          <a:stretch/>
        </p:blipFill>
        <p:spPr>
          <a:xfrm>
            <a:off x="5143938" y="3543338"/>
            <a:ext cx="196975" cy="196975"/>
          </a:xfrm>
          <a:prstGeom prst="rect">
            <a:avLst/>
          </a:prstGeom>
          <a:noFill/>
          <a:ln>
            <a:noFill/>
          </a:ln>
        </p:spPr>
      </p:pic>
      <p:cxnSp>
        <p:nvCxnSpPr>
          <p:cNvPr id="462" name="Google Shape;462;p71"/>
          <p:cNvCxnSpPr>
            <a:stCxn id="459" idx="2"/>
            <a:endCxn id="460" idx="0"/>
          </p:cNvCxnSpPr>
          <p:nvPr/>
        </p:nvCxnSpPr>
        <p:spPr>
          <a:xfrm flipH="1" rot="-5400000">
            <a:off x="5024775" y="22650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463" name="Google Shape;463;p71"/>
          <p:cNvCxnSpPr>
            <a:stCxn id="460" idx="2"/>
            <a:endCxn id="461" idx="0"/>
          </p:cNvCxnSpPr>
          <p:nvPr/>
        </p:nvCxnSpPr>
        <p:spPr>
          <a:xfrm flipH="1" rot="-5400000">
            <a:off x="4811325" y="3111588"/>
            <a:ext cx="862800" cy="600"/>
          </a:xfrm>
          <a:prstGeom prst="bentConnector3">
            <a:avLst>
              <a:gd fmla="val 50003" name="adj1"/>
            </a:avLst>
          </a:prstGeom>
          <a:noFill/>
          <a:ln cap="flat" cmpd="sng" w="9525">
            <a:solidFill>
              <a:srgbClr val="EAFF6A"/>
            </a:solidFill>
            <a:prstDash val="solid"/>
            <a:round/>
            <a:headEnd len="sm" w="sm" type="none"/>
            <a:tailEnd len="sm" w="sm" type="none"/>
          </a:ln>
        </p:spPr>
      </p:cxnSp>
      <p:sp>
        <p:nvSpPr>
          <p:cNvPr id="464" name="Google Shape;464;p71"/>
          <p:cNvSpPr txBox="1"/>
          <p:nvPr/>
        </p:nvSpPr>
        <p:spPr>
          <a:xfrm>
            <a:off x="5578750" y="1755775"/>
            <a:ext cx="28125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1. </a:t>
            </a:r>
            <a:r>
              <a:rPr b="0" i="0" lang="es" sz="1350" u="none" cap="none" strike="noStrike">
                <a:solidFill>
                  <a:srgbClr val="000000"/>
                </a:solidFill>
                <a:latin typeface="DM Sans"/>
                <a:ea typeface="DM Sans"/>
                <a:cs typeface="DM Sans"/>
                <a:sym typeface="DM Sans"/>
              </a:rPr>
              <a:t>Evalúa la condición, devolviendo False o True.</a:t>
            </a:r>
            <a:br>
              <a:rPr b="0" i="0" lang="es"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dk1"/>
                </a:solidFill>
                <a:latin typeface="DM Sans"/>
                <a:ea typeface="DM Sans"/>
                <a:cs typeface="DM Sans"/>
                <a:sym typeface="DM Sans"/>
              </a:rPr>
              <a:t>2. </a:t>
            </a:r>
            <a:r>
              <a:rPr b="0" i="0" lang="es" sz="1350" u="none" cap="none" strike="noStrike">
                <a:solidFill>
                  <a:srgbClr val="000000"/>
                </a:solidFill>
                <a:latin typeface="DM Sans"/>
                <a:ea typeface="DM Sans"/>
                <a:cs typeface="DM Sans"/>
                <a:sym typeface="DM Sans"/>
              </a:rPr>
              <a:t>Si la condición es False, se sale de la sentencia While y continúa la ejecución con la siguiente sentencia.</a:t>
            </a:r>
            <a:br>
              <a:rPr b="0" i="0" lang="es"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dk1"/>
                </a:solidFill>
                <a:latin typeface="DM Sans"/>
                <a:ea typeface="DM Sans"/>
                <a:cs typeface="DM Sans"/>
                <a:sym typeface="DM Sans"/>
              </a:rPr>
              <a:t>3. </a:t>
            </a:r>
            <a:r>
              <a:rPr b="0" i="0" lang="es" sz="1350" u="none" cap="none" strike="noStrike">
                <a:solidFill>
                  <a:srgbClr val="000000"/>
                </a:solidFill>
                <a:latin typeface="DM Sans"/>
                <a:ea typeface="DM Sans"/>
                <a:cs typeface="DM Sans"/>
                <a:sym typeface="DM Sans"/>
              </a:rPr>
              <a:t>Si la condición es True, ejecuta cada una de las sentencias en el bloque de código y regresa al paso 1.</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Bucle</a:t>
            </a:r>
            <a:endParaRPr b="1" i="0" sz="4000" u="none" cap="none" strike="noStrike">
              <a:solidFill>
                <a:schemeClr val="dk1"/>
              </a:solidFill>
              <a:latin typeface="DM Sans"/>
              <a:ea typeface="DM Sans"/>
              <a:cs typeface="DM Sans"/>
              <a:sym typeface="DM Sans"/>
            </a:endParaRPr>
          </a:p>
        </p:txBody>
      </p:sp>
      <p:sp>
        <p:nvSpPr>
          <p:cNvPr id="470" name="Google Shape;470;p72"/>
          <p:cNvSpPr txBox="1"/>
          <p:nvPr/>
        </p:nvSpPr>
        <p:spPr>
          <a:xfrm>
            <a:off x="457725" y="2211625"/>
            <a:ext cx="43824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Este tipo de flujo se llama bucle porque el tercer paso del bucle vuelve arriba. </a:t>
            </a:r>
            <a:br>
              <a:rPr b="0" i="0" lang="es"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Si la condición es falsa la primera vez que se pasa el bucle, las sentencias del interior del bucle no se ejecutan nunca.</a:t>
            </a:r>
            <a:endParaRPr b="0" i="0" sz="1350" u="none" cap="none" strike="noStrike">
              <a:solidFill>
                <a:srgbClr val="000000"/>
              </a:solidFill>
              <a:latin typeface="DM Sans"/>
              <a:ea typeface="DM Sans"/>
              <a:cs typeface="DM Sans"/>
              <a:sym typeface="DM Sans"/>
            </a:endParaRPr>
          </a:p>
        </p:txBody>
      </p:sp>
      <p:pic>
        <p:nvPicPr>
          <p:cNvPr id="471" name="Google Shape;471;p72"/>
          <p:cNvPicPr preferRelativeResize="0"/>
          <p:nvPr/>
        </p:nvPicPr>
        <p:blipFill rotWithShape="1">
          <a:blip r:embed="rId3">
            <a:alphaModFix/>
          </a:blip>
          <a:srcRect b="0" l="0" r="0" t="0"/>
          <a:stretch/>
        </p:blipFill>
        <p:spPr>
          <a:xfrm>
            <a:off x="5888850" y="2185138"/>
            <a:ext cx="1555625" cy="15556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Ejemplo</a:t>
            </a:r>
            <a:endParaRPr b="1" i="0" sz="4000" u="none" cap="none" strike="noStrike">
              <a:solidFill>
                <a:srgbClr val="83AEFB"/>
              </a:solidFill>
              <a:latin typeface="DM Sans"/>
              <a:ea typeface="DM Sans"/>
              <a:cs typeface="DM Sans"/>
              <a:sym typeface="DM Sans"/>
            </a:endParaRPr>
          </a:p>
        </p:txBody>
      </p:sp>
      <p:sp>
        <p:nvSpPr>
          <p:cNvPr id="477" name="Google Shape;477;p73"/>
          <p:cNvSpPr txBox="1"/>
          <p:nvPr/>
        </p:nvSpPr>
        <p:spPr>
          <a:xfrm>
            <a:off x="473350" y="1755775"/>
            <a:ext cx="3834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Analicemos qué pasó: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num = 5</a:t>
            </a:r>
            <a:endParaRPr b="1"/>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while num &gt; 0:</a:t>
            </a:r>
            <a:endParaRPr b="1"/>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    print(f'{num}')</a:t>
            </a:r>
            <a:endParaRPr b="1"/>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    num -= 1</a:t>
            </a:r>
            <a:endParaRPr b="1"/>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    print('Terminó el conteo!')</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78" name="Google Shape;478;p73"/>
          <p:cNvPicPr preferRelativeResize="0"/>
          <p:nvPr/>
        </p:nvPicPr>
        <p:blipFill rotWithShape="1">
          <a:blip r:embed="rId3">
            <a:alphaModFix/>
          </a:blip>
          <a:srcRect b="0" l="0" r="0" t="0"/>
          <a:stretch/>
        </p:blipFill>
        <p:spPr>
          <a:xfrm>
            <a:off x="5144238" y="1850113"/>
            <a:ext cx="196975" cy="196975"/>
          </a:xfrm>
          <a:prstGeom prst="rect">
            <a:avLst/>
          </a:prstGeom>
          <a:noFill/>
          <a:ln>
            <a:noFill/>
          </a:ln>
        </p:spPr>
      </p:pic>
      <p:pic>
        <p:nvPicPr>
          <p:cNvPr id="479" name="Google Shape;479;p73"/>
          <p:cNvPicPr preferRelativeResize="0"/>
          <p:nvPr/>
        </p:nvPicPr>
        <p:blipFill rotWithShape="1">
          <a:blip r:embed="rId3">
            <a:alphaModFix/>
          </a:blip>
          <a:srcRect b="0" l="0" r="0" t="0"/>
          <a:stretch/>
        </p:blipFill>
        <p:spPr>
          <a:xfrm>
            <a:off x="5143938" y="2483513"/>
            <a:ext cx="196975" cy="196975"/>
          </a:xfrm>
          <a:prstGeom prst="rect">
            <a:avLst/>
          </a:prstGeom>
          <a:noFill/>
          <a:ln>
            <a:noFill/>
          </a:ln>
        </p:spPr>
      </p:pic>
      <p:pic>
        <p:nvPicPr>
          <p:cNvPr id="480" name="Google Shape;480;p73"/>
          <p:cNvPicPr preferRelativeResize="0"/>
          <p:nvPr/>
        </p:nvPicPr>
        <p:blipFill rotWithShape="1">
          <a:blip r:embed="rId3">
            <a:alphaModFix/>
          </a:blip>
          <a:srcRect b="0" l="0" r="0" t="0"/>
          <a:stretch/>
        </p:blipFill>
        <p:spPr>
          <a:xfrm>
            <a:off x="5143938" y="3543338"/>
            <a:ext cx="196975" cy="196975"/>
          </a:xfrm>
          <a:prstGeom prst="rect">
            <a:avLst/>
          </a:prstGeom>
          <a:noFill/>
          <a:ln>
            <a:noFill/>
          </a:ln>
        </p:spPr>
      </p:pic>
      <p:cxnSp>
        <p:nvCxnSpPr>
          <p:cNvPr id="481" name="Google Shape;481;p73"/>
          <p:cNvCxnSpPr>
            <a:stCxn id="478" idx="2"/>
            <a:endCxn id="479" idx="0"/>
          </p:cNvCxnSpPr>
          <p:nvPr/>
        </p:nvCxnSpPr>
        <p:spPr>
          <a:xfrm flipH="1" rot="-5400000">
            <a:off x="5024775" y="22650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482" name="Google Shape;482;p73"/>
          <p:cNvCxnSpPr>
            <a:stCxn id="479" idx="2"/>
            <a:endCxn id="480" idx="0"/>
          </p:cNvCxnSpPr>
          <p:nvPr/>
        </p:nvCxnSpPr>
        <p:spPr>
          <a:xfrm flipH="1" rot="-5400000">
            <a:off x="4811325" y="3111588"/>
            <a:ext cx="862800" cy="600"/>
          </a:xfrm>
          <a:prstGeom prst="bentConnector3">
            <a:avLst>
              <a:gd fmla="val 50003" name="adj1"/>
            </a:avLst>
          </a:prstGeom>
          <a:noFill/>
          <a:ln cap="flat" cmpd="sng" w="9525">
            <a:solidFill>
              <a:srgbClr val="EAFF6A"/>
            </a:solidFill>
            <a:prstDash val="solid"/>
            <a:round/>
            <a:headEnd len="sm" w="sm" type="none"/>
            <a:tailEnd len="sm" w="sm" type="none"/>
          </a:ln>
        </p:spPr>
      </p:cxnSp>
      <p:sp>
        <p:nvSpPr>
          <p:cNvPr id="483" name="Google Shape;483;p73"/>
          <p:cNvSpPr txBox="1"/>
          <p:nvPr/>
        </p:nvSpPr>
        <p:spPr>
          <a:xfrm>
            <a:off x="5578750" y="1755775"/>
            <a:ext cx="28125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1. </a:t>
            </a:r>
            <a:r>
              <a:rPr b="0" i="0" lang="es" sz="1350" u="none" cap="none" strike="noStrike">
                <a:solidFill>
                  <a:srgbClr val="000000"/>
                </a:solidFill>
                <a:latin typeface="DM Sans"/>
                <a:ea typeface="DM Sans"/>
                <a:cs typeface="DM Sans"/>
                <a:sym typeface="DM Sans"/>
              </a:rPr>
              <a:t>Declaramos una variable num y le asignamos el valor int 5.</a:t>
            </a:r>
            <a:br>
              <a:rPr b="1" i="0" lang="es" sz="1350" u="none" cap="none" strike="noStrike">
                <a:solidFill>
                  <a:srgbClr val="000000"/>
                </a:solidFill>
                <a:latin typeface="DM Sans"/>
                <a:ea typeface="DM Sans"/>
                <a:cs typeface="DM Sans"/>
                <a:sym typeface="DM Sans"/>
              </a:rPr>
            </a:b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dk1"/>
                </a:solidFill>
                <a:latin typeface="DM Sans"/>
                <a:ea typeface="DM Sans"/>
                <a:cs typeface="DM Sans"/>
                <a:sym typeface="DM Sans"/>
              </a:rPr>
              <a:t>2. </a:t>
            </a:r>
            <a:r>
              <a:rPr b="0" i="0" lang="es" sz="1350" u="none" cap="none" strike="noStrike">
                <a:solidFill>
                  <a:srgbClr val="000000"/>
                </a:solidFill>
                <a:latin typeface="DM Sans"/>
                <a:ea typeface="DM Sans"/>
                <a:cs typeface="DM Sans"/>
                <a:sym typeface="DM Sans"/>
              </a:rPr>
              <a:t>Usamos la sentencia while para indicar que mientras que num sea mayor a 0 entremos al bloque de código.</a:t>
            </a:r>
            <a:br>
              <a:rPr b="1" i="0" lang="es" sz="1350" u="none" cap="none" strike="noStrike">
                <a:solidFill>
                  <a:srgbClr val="000000"/>
                </a:solidFill>
                <a:latin typeface="DM Sans"/>
                <a:ea typeface="DM Sans"/>
                <a:cs typeface="DM Sans"/>
                <a:sym typeface="DM Sans"/>
              </a:rPr>
            </a:b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3.</a:t>
            </a:r>
            <a:r>
              <a:rPr b="0" i="0" lang="es" sz="1350" u="none" cap="none" strike="noStrike">
                <a:solidFill>
                  <a:srgbClr val="000000"/>
                </a:solidFill>
                <a:latin typeface="DM Sans"/>
                <a:ea typeface="DM Sans"/>
                <a:cs typeface="DM Sans"/>
                <a:sym typeface="DM Sans"/>
              </a:rPr>
              <a:t> Al evaluar num contra 0 nos indica que es True.</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p:txBody>
      </p:sp>
      <p:grpSp>
        <p:nvGrpSpPr>
          <p:cNvPr id="484" name="Google Shape;484;p73"/>
          <p:cNvGrpSpPr/>
          <p:nvPr/>
        </p:nvGrpSpPr>
        <p:grpSpPr>
          <a:xfrm>
            <a:off x="8394894" y="161854"/>
            <a:ext cx="587130" cy="587130"/>
            <a:chOff x="473351" y="619523"/>
            <a:chExt cx="738900" cy="738900"/>
          </a:xfrm>
        </p:grpSpPr>
        <p:sp>
          <p:nvSpPr>
            <p:cNvPr id="485" name="Google Shape;485;p7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6" name="Google Shape;486;p73"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4"/>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7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Ejemplo</a:t>
            </a:r>
            <a:r>
              <a:rPr b="1" lang="es" sz="4000">
                <a:solidFill>
                  <a:schemeClr val="dk1"/>
                </a:solidFill>
                <a:latin typeface="DM Sans"/>
                <a:ea typeface="DM Sans"/>
                <a:cs typeface="DM Sans"/>
                <a:sym typeface="DM Sans"/>
              </a:rPr>
              <a:t>: </a:t>
            </a:r>
            <a:r>
              <a:rPr b="1" i="0" lang="es" sz="4000" u="none" cap="none" strike="noStrike">
                <a:solidFill>
                  <a:schemeClr val="dk1"/>
                </a:solidFill>
                <a:latin typeface="DM Sans"/>
                <a:ea typeface="DM Sans"/>
                <a:cs typeface="DM Sans"/>
                <a:sym typeface="DM Sans"/>
              </a:rPr>
              <a:t>¿Qué pasó?</a:t>
            </a:r>
            <a:endParaRPr b="1" i="0" sz="4000" u="none" cap="none" strike="noStrike">
              <a:solidFill>
                <a:srgbClr val="83AEFB"/>
              </a:solidFill>
              <a:latin typeface="DM Sans"/>
              <a:ea typeface="DM Sans"/>
              <a:cs typeface="DM Sans"/>
              <a:sym typeface="DM Sans"/>
            </a:endParaRPr>
          </a:p>
        </p:txBody>
      </p:sp>
      <p:sp>
        <p:nvSpPr>
          <p:cNvPr id="493" name="Google Shape;493;p74"/>
          <p:cNvSpPr txBox="1"/>
          <p:nvPr/>
        </p:nvSpPr>
        <p:spPr>
          <a:xfrm>
            <a:off x="846725" y="1755775"/>
            <a:ext cx="34611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4. </a:t>
            </a:r>
            <a:r>
              <a:rPr b="0" i="0" lang="es" sz="1350" u="none" cap="none" strike="noStrike">
                <a:solidFill>
                  <a:srgbClr val="000000"/>
                </a:solidFill>
                <a:latin typeface="DM Sans"/>
                <a:ea typeface="DM Sans"/>
                <a:cs typeface="DM Sans"/>
                <a:sym typeface="DM Sans"/>
              </a:rPr>
              <a:t>Ingresamos al bloque de código, imprimimos num y le restamos 1 a num</a:t>
            </a:r>
            <a:br>
              <a:rPr b="0" i="0" lang="es"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5. </a:t>
            </a:r>
            <a:r>
              <a:rPr b="0" i="0" lang="es" sz="1350" u="none" cap="none" strike="noStrike">
                <a:solidFill>
                  <a:srgbClr val="000000"/>
                </a:solidFill>
                <a:latin typeface="DM Sans"/>
                <a:ea typeface="DM Sans"/>
                <a:cs typeface="DM Sans"/>
                <a:sym typeface="DM Sans"/>
              </a:rPr>
              <a:t>Volvemos a repetir desde el paso 2 hasta que num deje de ser mayor a 0</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br>
              <a:rPr b="0" i="0" lang="es" sz="1350" u="none" cap="none" strike="noStrike">
                <a:solidFill>
                  <a:srgbClr val="000000"/>
                </a:solidFill>
                <a:latin typeface="DM Sans"/>
                <a:ea typeface="DM Sans"/>
                <a:cs typeface="DM Sans"/>
                <a:sym typeface="DM Sans"/>
              </a:rPr>
            </a:br>
            <a:r>
              <a:rPr b="1" i="0" lang="es" sz="1350" u="none" cap="none" strike="noStrike">
                <a:solidFill>
                  <a:srgbClr val="000000"/>
                </a:solidFill>
                <a:latin typeface="DM Sans"/>
                <a:ea typeface="DM Sans"/>
                <a:cs typeface="DM Sans"/>
                <a:sym typeface="DM Sans"/>
              </a:rPr>
              <a:t>6. </a:t>
            </a:r>
            <a:r>
              <a:rPr b="0" i="0" lang="es" sz="1350" u="none" cap="none" strike="noStrike">
                <a:solidFill>
                  <a:srgbClr val="000000"/>
                </a:solidFill>
                <a:latin typeface="DM Sans"/>
                <a:ea typeface="DM Sans"/>
                <a:cs typeface="DM Sans"/>
                <a:sym typeface="DM Sans"/>
              </a:rPr>
              <a:t>Cuando la operación relacional de False saldremos del bucle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94" name="Google Shape;494;p74"/>
          <p:cNvPicPr preferRelativeResize="0"/>
          <p:nvPr/>
        </p:nvPicPr>
        <p:blipFill rotWithShape="1">
          <a:blip r:embed="rId3">
            <a:alphaModFix/>
          </a:blip>
          <a:srcRect b="0" l="0" r="0" t="0"/>
          <a:stretch/>
        </p:blipFill>
        <p:spPr>
          <a:xfrm>
            <a:off x="5144238" y="1850113"/>
            <a:ext cx="196975" cy="196975"/>
          </a:xfrm>
          <a:prstGeom prst="rect">
            <a:avLst/>
          </a:prstGeom>
          <a:noFill/>
          <a:ln>
            <a:noFill/>
          </a:ln>
        </p:spPr>
      </p:pic>
      <p:pic>
        <p:nvPicPr>
          <p:cNvPr id="495" name="Google Shape;495;p74"/>
          <p:cNvPicPr preferRelativeResize="0"/>
          <p:nvPr/>
        </p:nvPicPr>
        <p:blipFill rotWithShape="1">
          <a:blip r:embed="rId3">
            <a:alphaModFix/>
          </a:blip>
          <a:srcRect b="0" l="0" r="0" t="0"/>
          <a:stretch/>
        </p:blipFill>
        <p:spPr>
          <a:xfrm>
            <a:off x="5143938" y="2483513"/>
            <a:ext cx="196975" cy="196975"/>
          </a:xfrm>
          <a:prstGeom prst="rect">
            <a:avLst/>
          </a:prstGeom>
          <a:noFill/>
          <a:ln>
            <a:noFill/>
          </a:ln>
        </p:spPr>
      </p:pic>
      <p:cxnSp>
        <p:nvCxnSpPr>
          <p:cNvPr id="496" name="Google Shape;496;p74"/>
          <p:cNvCxnSpPr>
            <a:stCxn id="494" idx="2"/>
            <a:endCxn id="495" idx="0"/>
          </p:cNvCxnSpPr>
          <p:nvPr/>
        </p:nvCxnSpPr>
        <p:spPr>
          <a:xfrm flipH="1" rot="-5400000">
            <a:off x="5024775" y="22650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sp>
        <p:nvSpPr>
          <p:cNvPr id="497" name="Google Shape;497;p74"/>
          <p:cNvSpPr txBox="1"/>
          <p:nvPr/>
        </p:nvSpPr>
        <p:spPr>
          <a:xfrm>
            <a:off x="5578750" y="1755775"/>
            <a:ext cx="28125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7. </a:t>
            </a:r>
            <a:r>
              <a:rPr b="0" i="0" lang="es" sz="1350" u="none" cap="none" strike="noStrike">
                <a:solidFill>
                  <a:srgbClr val="000000"/>
                </a:solidFill>
                <a:latin typeface="DM Sans"/>
                <a:ea typeface="DM Sans"/>
                <a:cs typeface="DM Sans"/>
                <a:sym typeface="DM Sans"/>
              </a:rPr>
              <a:t>Imprimimos por pantalla Terminó el conteo! </a:t>
            </a:r>
            <a:br>
              <a:rPr b="1" i="0" lang="es" sz="1350" u="none" cap="none" strike="noStrike">
                <a:solidFill>
                  <a:srgbClr val="000000"/>
                </a:solidFill>
                <a:latin typeface="DM Sans"/>
                <a:ea typeface="DM Sans"/>
                <a:cs typeface="DM Sans"/>
                <a:sym typeface="DM Sans"/>
              </a:rPr>
            </a:b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dk1"/>
                </a:solidFill>
                <a:latin typeface="DM Sans"/>
                <a:ea typeface="DM Sans"/>
                <a:cs typeface="DM Sans"/>
                <a:sym typeface="DM Sans"/>
              </a:rPr>
              <a:t>8. </a:t>
            </a:r>
            <a:r>
              <a:rPr b="0" i="0" lang="es" sz="1350" u="none" cap="none" strike="noStrike">
                <a:solidFill>
                  <a:srgbClr val="000000"/>
                </a:solidFill>
                <a:latin typeface="DM Sans"/>
                <a:ea typeface="DM Sans"/>
                <a:cs typeface="DM Sans"/>
                <a:sym typeface="DM Sans"/>
              </a:rPr>
              <a:t>Termina nuestro programa</a:t>
            </a:r>
            <a:br>
              <a:rPr b="1" i="0" lang="es" sz="1350" u="none" cap="none" strike="noStrike">
                <a:solidFill>
                  <a:srgbClr val="000000"/>
                </a:solidFill>
                <a:latin typeface="DM Sans"/>
                <a:ea typeface="DM Sans"/>
                <a:cs typeface="DM Sans"/>
                <a:sym typeface="DM Sans"/>
              </a:rPr>
            </a:b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p:txBody>
      </p:sp>
      <p:grpSp>
        <p:nvGrpSpPr>
          <p:cNvPr id="498" name="Google Shape;498;p74"/>
          <p:cNvGrpSpPr/>
          <p:nvPr/>
        </p:nvGrpSpPr>
        <p:grpSpPr>
          <a:xfrm>
            <a:off x="8394894" y="161854"/>
            <a:ext cx="587130" cy="587130"/>
            <a:chOff x="473351" y="619523"/>
            <a:chExt cx="738900" cy="738900"/>
          </a:xfrm>
        </p:grpSpPr>
        <p:sp>
          <p:nvSpPr>
            <p:cNvPr id="499" name="Google Shape;499;p7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0" name="Google Shape;500;p74"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pic>
        <p:nvPicPr>
          <p:cNvPr id="501" name="Google Shape;501;p74"/>
          <p:cNvPicPr preferRelativeResize="0"/>
          <p:nvPr/>
        </p:nvPicPr>
        <p:blipFill rotWithShape="1">
          <a:blip r:embed="rId3">
            <a:alphaModFix/>
          </a:blip>
          <a:srcRect b="0" l="0" r="0" t="0"/>
          <a:stretch/>
        </p:blipFill>
        <p:spPr>
          <a:xfrm>
            <a:off x="572238" y="1850113"/>
            <a:ext cx="196975" cy="196975"/>
          </a:xfrm>
          <a:prstGeom prst="rect">
            <a:avLst/>
          </a:prstGeom>
          <a:noFill/>
          <a:ln>
            <a:noFill/>
          </a:ln>
        </p:spPr>
      </p:pic>
      <p:pic>
        <p:nvPicPr>
          <p:cNvPr id="502" name="Google Shape;502;p74"/>
          <p:cNvPicPr preferRelativeResize="0"/>
          <p:nvPr/>
        </p:nvPicPr>
        <p:blipFill rotWithShape="1">
          <a:blip r:embed="rId3">
            <a:alphaModFix/>
          </a:blip>
          <a:srcRect b="0" l="0" r="0" t="0"/>
          <a:stretch/>
        </p:blipFill>
        <p:spPr>
          <a:xfrm>
            <a:off x="571938" y="2483513"/>
            <a:ext cx="196975" cy="196975"/>
          </a:xfrm>
          <a:prstGeom prst="rect">
            <a:avLst/>
          </a:prstGeom>
          <a:noFill/>
          <a:ln>
            <a:noFill/>
          </a:ln>
        </p:spPr>
      </p:pic>
      <p:pic>
        <p:nvPicPr>
          <p:cNvPr id="503" name="Google Shape;503;p74"/>
          <p:cNvPicPr preferRelativeResize="0"/>
          <p:nvPr/>
        </p:nvPicPr>
        <p:blipFill rotWithShape="1">
          <a:blip r:embed="rId3">
            <a:alphaModFix/>
          </a:blip>
          <a:srcRect b="0" l="0" r="0" t="0"/>
          <a:stretch/>
        </p:blipFill>
        <p:spPr>
          <a:xfrm>
            <a:off x="571938" y="3086138"/>
            <a:ext cx="196975" cy="196975"/>
          </a:xfrm>
          <a:prstGeom prst="rect">
            <a:avLst/>
          </a:prstGeom>
          <a:noFill/>
          <a:ln>
            <a:noFill/>
          </a:ln>
        </p:spPr>
      </p:pic>
      <p:cxnSp>
        <p:nvCxnSpPr>
          <p:cNvPr id="504" name="Google Shape;504;p74"/>
          <p:cNvCxnSpPr>
            <a:stCxn id="501" idx="2"/>
            <a:endCxn id="502" idx="0"/>
          </p:cNvCxnSpPr>
          <p:nvPr/>
        </p:nvCxnSpPr>
        <p:spPr>
          <a:xfrm flipH="1" rot="-5400000">
            <a:off x="452775" y="22650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505" name="Google Shape;505;p74"/>
          <p:cNvCxnSpPr>
            <a:stCxn id="502" idx="2"/>
            <a:endCxn id="503" idx="0"/>
          </p:cNvCxnSpPr>
          <p:nvPr/>
        </p:nvCxnSpPr>
        <p:spPr>
          <a:xfrm flipH="1" rot="-5400000">
            <a:off x="467925" y="2882988"/>
            <a:ext cx="405600" cy="600"/>
          </a:xfrm>
          <a:prstGeom prst="bentConnector3">
            <a:avLst>
              <a:gd fmla="val 50006"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5"/>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7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Más ejemplos</a:t>
            </a:r>
            <a:endParaRPr b="1" i="0" sz="4000" u="none" cap="none" strike="noStrike">
              <a:solidFill>
                <a:srgbClr val="83AEFB"/>
              </a:solidFill>
              <a:latin typeface="DM Sans"/>
              <a:ea typeface="DM Sans"/>
              <a:cs typeface="DM Sans"/>
              <a:sym typeface="DM Sans"/>
            </a:endParaRPr>
          </a:p>
        </p:txBody>
      </p:sp>
      <p:sp>
        <p:nvSpPr>
          <p:cNvPr id="512" name="Google Shape;512;p75"/>
          <p:cNvSpPr txBox="1"/>
          <p:nvPr/>
        </p:nvSpPr>
        <p:spPr>
          <a:xfrm>
            <a:off x="413263" y="1358425"/>
            <a:ext cx="34611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n = 0</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while n &lt;= 5:</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n += 1</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print('N vale ', 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dk1"/>
                </a:solidFill>
                <a:latin typeface="DM Sans"/>
                <a:ea typeface="DM Sans"/>
                <a:cs typeface="DM Sans"/>
                <a:sym typeface="DM Sans"/>
              </a:rPr>
              <a:t>¿Y un bucle infinito?</a:t>
            </a:r>
            <a:endParaRPr b="1"/>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 </a:t>
            </a:r>
            <a:r>
              <a:rPr b="1" i="0" lang="es" sz="1350" u="none" cap="none" strike="noStrike">
                <a:solidFill>
                  <a:schemeClr val="dk1"/>
                </a:solidFill>
                <a:latin typeface="DM Sans"/>
                <a:ea typeface="DM Sans"/>
                <a:cs typeface="DM Sans"/>
                <a:sym typeface="DM Sans"/>
              </a:rPr>
              <a:t>while </a:t>
            </a:r>
            <a:r>
              <a:rPr b="0" i="0" lang="es" sz="1350" u="none" cap="none" strike="noStrike">
                <a:solidFill>
                  <a:schemeClr val="dk1"/>
                </a:solidFill>
                <a:latin typeface="DM Sans"/>
                <a:ea typeface="DM Sans"/>
                <a:cs typeface="DM Sans"/>
                <a:sym typeface="DM Sans"/>
              </a:rPr>
              <a:t>True:</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print(“Esto es un bucle infinito!!!!!”)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513" name="Google Shape;513;p75"/>
          <p:cNvSpPr txBox="1"/>
          <p:nvPr/>
        </p:nvSpPr>
        <p:spPr>
          <a:xfrm>
            <a:off x="5578750" y="1755775"/>
            <a:ext cx="28125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p:txBody>
      </p:sp>
      <p:grpSp>
        <p:nvGrpSpPr>
          <p:cNvPr id="514" name="Google Shape;514;p75"/>
          <p:cNvGrpSpPr/>
          <p:nvPr/>
        </p:nvGrpSpPr>
        <p:grpSpPr>
          <a:xfrm>
            <a:off x="8394894" y="161854"/>
            <a:ext cx="587130" cy="587130"/>
            <a:chOff x="473351" y="619523"/>
            <a:chExt cx="738900" cy="738900"/>
          </a:xfrm>
        </p:grpSpPr>
        <p:sp>
          <p:nvSpPr>
            <p:cNvPr id="515" name="Google Shape;515;p75"/>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6" name="Google Shape;516;p7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17" name="Google Shape;517;p75"/>
          <p:cNvSpPr txBox="1"/>
          <p:nvPr/>
        </p:nvSpPr>
        <p:spPr>
          <a:xfrm>
            <a:off x="413263" y="3472444"/>
            <a:ext cx="40149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highlight>
                  <a:srgbClr val="EA90FF"/>
                </a:highlight>
                <a:latin typeface="DM Sans"/>
                <a:ea typeface="DM Sans"/>
                <a:cs typeface="DM Sans"/>
                <a:sym typeface="DM Sans"/>
              </a:rPr>
              <a:t>Para escapar un bucle infinito generalmente se usa ctrl + c 😎</a:t>
            </a:r>
            <a:endParaRPr>
              <a:highlight>
                <a:srgbClr val="EA90FF"/>
              </a:highlight>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highlight>
                  <a:srgbClr val="EA90FF"/>
                </a:highlight>
                <a:latin typeface="DM Sans"/>
                <a:ea typeface="DM Sans"/>
                <a:cs typeface="DM Sans"/>
                <a:sym typeface="DM Sans"/>
              </a:rPr>
              <a:t>También podemos usar la opción de Restart Kernel! En Jupyter Notebook</a:t>
            </a:r>
            <a:endParaRPr b="0" i="0" sz="1350" u="none" cap="none" strike="noStrike">
              <a:solidFill>
                <a:srgbClr val="000000"/>
              </a:solidFill>
              <a:highlight>
                <a:srgbClr val="EA90FF"/>
              </a:highlight>
              <a:latin typeface="DM Sans"/>
              <a:ea typeface="DM Sans"/>
              <a:cs typeface="DM Sans"/>
              <a:sym typeface="DM Sans"/>
            </a:endParaRPr>
          </a:p>
        </p:txBody>
      </p:sp>
      <p:pic>
        <p:nvPicPr>
          <p:cNvPr id="518" name="Google Shape;518;p75"/>
          <p:cNvPicPr preferRelativeResize="0"/>
          <p:nvPr/>
        </p:nvPicPr>
        <p:blipFill rotWithShape="1">
          <a:blip r:embed="rId4">
            <a:alphaModFix/>
          </a:blip>
          <a:srcRect b="0" l="0" r="0" t="0"/>
          <a:stretch/>
        </p:blipFill>
        <p:spPr>
          <a:xfrm>
            <a:off x="5751573" y="1358415"/>
            <a:ext cx="1693631" cy="26181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31"/>
          <p:cNvSpPr txBox="1"/>
          <p:nvPr/>
        </p:nvSpPr>
        <p:spPr>
          <a:xfrm>
            <a:off x="631575" y="1809950"/>
            <a:ext cx="43824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Sin embargo, para manipular datos no es suficiente con realizar cálculos o resolver expresiones, </a:t>
            </a:r>
            <a:r>
              <a:rPr b="1" i="0" lang="es" sz="1350" u="none" cap="none" strike="noStrike">
                <a:solidFill>
                  <a:srgbClr val="000000"/>
                </a:solidFill>
                <a:latin typeface="DM Sans"/>
                <a:ea typeface="DM Sans"/>
                <a:cs typeface="DM Sans"/>
                <a:sym typeface="DM Sans"/>
              </a:rPr>
              <a:t>necesitamos que de alguna forma nuestro programa pueda elegir, que sepa cómo actuar en función de determinadas situaciones, o incluso repetir una tarea si es necesario</a:t>
            </a: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Para estas situaciones, existen las sentencias de control de flujo.</a:t>
            </a:r>
            <a:endParaRPr b="0" i="0" sz="1350" u="none" cap="none" strike="noStrike">
              <a:solidFill>
                <a:srgbClr val="000000"/>
              </a:solidFill>
              <a:latin typeface="DM Sans"/>
              <a:ea typeface="DM Sans"/>
              <a:cs typeface="DM Sans"/>
              <a:sym typeface="DM Sans"/>
            </a:endParaRPr>
          </a:p>
        </p:txBody>
      </p:sp>
      <p:pic>
        <p:nvPicPr>
          <p:cNvPr id="118" name="Google Shape;118;p31"/>
          <p:cNvPicPr preferRelativeResize="0"/>
          <p:nvPr/>
        </p:nvPicPr>
        <p:blipFill rotWithShape="1">
          <a:blip r:embed="rId3">
            <a:alphaModFix/>
          </a:blip>
          <a:srcRect b="0" l="0" r="0" t="0"/>
          <a:stretch/>
        </p:blipFill>
        <p:spPr>
          <a:xfrm>
            <a:off x="5684550" y="1612350"/>
            <a:ext cx="1918799" cy="1918801"/>
          </a:xfrm>
          <a:prstGeom prst="rect">
            <a:avLst/>
          </a:prstGeom>
          <a:noFill/>
          <a:ln>
            <a:noFill/>
          </a:ln>
        </p:spPr>
      </p:pic>
      <p:sp>
        <p:nvSpPr>
          <p:cNvPr id="119" name="Google Shape;119;p3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¿Qué es el flujo?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While - Else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Sentencia </a:t>
            </a:r>
            <a:r>
              <a:rPr b="1" i="0" lang="es" sz="4000" u="none" cap="none" strike="noStrike">
                <a:solidFill>
                  <a:srgbClr val="83AEFB"/>
                </a:solidFill>
                <a:latin typeface="DM Sans"/>
                <a:ea typeface="DM Sans"/>
                <a:cs typeface="DM Sans"/>
                <a:sym typeface="DM Sans"/>
              </a:rPr>
              <a:t>While-else</a:t>
            </a:r>
            <a:endParaRPr b="1" i="0" sz="4000" u="none" cap="none" strike="noStrike">
              <a:solidFill>
                <a:srgbClr val="83AEFB"/>
              </a:solidFill>
              <a:latin typeface="DM Sans"/>
              <a:ea typeface="DM Sans"/>
              <a:cs typeface="DM Sans"/>
              <a:sym typeface="DM Sans"/>
            </a:endParaRPr>
          </a:p>
        </p:txBody>
      </p:sp>
      <p:sp>
        <p:nvSpPr>
          <p:cNvPr id="529" name="Google Shape;529;p77"/>
          <p:cNvSpPr txBox="1"/>
          <p:nvPr/>
        </p:nvSpPr>
        <p:spPr>
          <a:xfrm>
            <a:off x="473350" y="1755775"/>
            <a:ext cx="38346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Veamos un ejemplo:</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chance  = 1</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while chance &lt;= 3:</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txt = input("Escribe SI: ")</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if txt == "SI":</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print("Ok, lo conseguiste en el intento", chance)</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break</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chance += 1</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else:</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print("Has agotado tus tres intentos")</a:t>
            </a:r>
            <a:endParaRPr b="0" i="0" sz="1350" u="none" cap="none" strike="noStrike">
              <a:solidFill>
                <a:srgbClr val="000000"/>
              </a:solidFill>
              <a:latin typeface="DM Sans"/>
              <a:ea typeface="DM Sans"/>
              <a:cs typeface="DM Sans"/>
              <a:sym typeface="DM Sans"/>
            </a:endParaRPr>
          </a:p>
        </p:txBody>
      </p:sp>
      <p:sp>
        <p:nvSpPr>
          <p:cNvPr id="530" name="Google Shape;530;p77"/>
          <p:cNvSpPr txBox="1"/>
          <p:nvPr/>
        </p:nvSpPr>
        <p:spPr>
          <a:xfrm>
            <a:off x="4740550" y="17557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Este else sirve para ejecutar un bloque de código cuando el bucle while tenga una condición False o haya terminado y no haya sido forzado a salir mediante un break.</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highlight>
                  <a:srgbClr val="EA90FF"/>
                </a:highlight>
                <a:latin typeface="DM Sans"/>
                <a:ea typeface="DM Sans"/>
                <a:cs typeface="DM Sans"/>
                <a:sym typeface="DM Sans"/>
              </a:rPr>
              <a:t>¿Qué ha pasado?</a:t>
            </a:r>
            <a:endParaRPr sz="1350">
              <a:highlight>
                <a:srgbClr val="EA90FF"/>
              </a:highlight>
              <a:latin typeface="DM Sans"/>
              <a:ea typeface="DM Sans"/>
              <a:cs typeface="DM Sans"/>
              <a:sym typeface="DM Sans"/>
            </a:endParaRPr>
          </a:p>
        </p:txBody>
      </p:sp>
      <p:grpSp>
        <p:nvGrpSpPr>
          <p:cNvPr id="531" name="Google Shape;531;p77"/>
          <p:cNvGrpSpPr/>
          <p:nvPr/>
        </p:nvGrpSpPr>
        <p:grpSpPr>
          <a:xfrm>
            <a:off x="8394894" y="161854"/>
            <a:ext cx="587130" cy="587130"/>
            <a:chOff x="473351" y="619523"/>
            <a:chExt cx="738900" cy="738900"/>
          </a:xfrm>
        </p:grpSpPr>
        <p:sp>
          <p:nvSpPr>
            <p:cNvPr id="532" name="Google Shape;532;p7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3" name="Google Shape;533;p7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8"/>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78"/>
          <p:cNvSpPr txBox="1"/>
          <p:nvPr/>
        </p:nvSpPr>
        <p:spPr>
          <a:xfrm>
            <a:off x="846725" y="1755775"/>
            <a:ext cx="3461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1. </a:t>
            </a:r>
            <a:r>
              <a:rPr b="0" i="0" lang="es" sz="1350" u="none" cap="none" strike="noStrike">
                <a:solidFill>
                  <a:srgbClr val="000000"/>
                </a:solidFill>
                <a:latin typeface="DM Sans"/>
                <a:ea typeface="DM Sans"/>
                <a:cs typeface="DM Sans"/>
                <a:sym typeface="DM Sans"/>
              </a:rPr>
              <a:t>Declaramos una variable chance y le asignamos el valor int 1.</a:t>
            </a:r>
            <a:br>
              <a:rPr b="0" i="0" lang="es"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dk1"/>
                </a:solidFill>
                <a:latin typeface="DM Sans"/>
                <a:ea typeface="DM Sans"/>
                <a:cs typeface="DM Sans"/>
                <a:sym typeface="DM Sans"/>
              </a:rPr>
              <a:t>2. </a:t>
            </a:r>
            <a:r>
              <a:rPr b="0" i="0" lang="es" sz="1350" u="none" cap="none" strike="noStrike">
                <a:solidFill>
                  <a:srgbClr val="000000"/>
                </a:solidFill>
                <a:latin typeface="DM Sans"/>
                <a:ea typeface="DM Sans"/>
                <a:cs typeface="DM Sans"/>
                <a:sym typeface="DM Sans"/>
              </a:rPr>
              <a:t>Usamos la sentencia while para indicar que mientras que chance sea menor a 3 entremos al bloque de código.</a:t>
            </a:r>
            <a:br>
              <a:rPr b="0" i="0" lang="es"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3. </a:t>
            </a:r>
            <a:r>
              <a:rPr b="0" i="0" lang="es" sz="1350" u="none" cap="none" strike="noStrike">
                <a:solidFill>
                  <a:srgbClr val="000000"/>
                </a:solidFill>
                <a:latin typeface="DM Sans"/>
                <a:ea typeface="DM Sans"/>
                <a:cs typeface="DM Sans"/>
                <a:sym typeface="DM Sans"/>
              </a:rPr>
              <a:t>Le pedimos al usuario que ingrese una palabra con input</a:t>
            </a:r>
            <a:endParaRPr b="0" i="0" sz="1350" u="none" cap="none" strike="noStrike">
              <a:solidFill>
                <a:srgbClr val="000000"/>
              </a:solidFill>
              <a:latin typeface="DM Sans"/>
              <a:ea typeface="DM Sans"/>
              <a:cs typeface="DM Sans"/>
              <a:sym typeface="DM Sans"/>
            </a:endParaRPr>
          </a:p>
        </p:txBody>
      </p:sp>
      <p:grpSp>
        <p:nvGrpSpPr>
          <p:cNvPr id="540" name="Google Shape;540;p78"/>
          <p:cNvGrpSpPr/>
          <p:nvPr/>
        </p:nvGrpSpPr>
        <p:grpSpPr>
          <a:xfrm>
            <a:off x="8394894" y="161854"/>
            <a:ext cx="587130" cy="587130"/>
            <a:chOff x="473351" y="619523"/>
            <a:chExt cx="738900" cy="738900"/>
          </a:xfrm>
        </p:grpSpPr>
        <p:sp>
          <p:nvSpPr>
            <p:cNvPr id="541" name="Google Shape;541;p7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2" name="Google Shape;542;p7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543" name="Google Shape;543;p78"/>
          <p:cNvPicPr preferRelativeResize="0"/>
          <p:nvPr/>
        </p:nvPicPr>
        <p:blipFill rotWithShape="1">
          <a:blip r:embed="rId4">
            <a:alphaModFix/>
          </a:blip>
          <a:srcRect b="0" l="0" r="0" t="0"/>
          <a:stretch/>
        </p:blipFill>
        <p:spPr>
          <a:xfrm>
            <a:off x="572238" y="1850113"/>
            <a:ext cx="196975" cy="196975"/>
          </a:xfrm>
          <a:prstGeom prst="rect">
            <a:avLst/>
          </a:prstGeom>
          <a:noFill/>
          <a:ln>
            <a:noFill/>
          </a:ln>
        </p:spPr>
      </p:pic>
      <p:pic>
        <p:nvPicPr>
          <p:cNvPr id="544" name="Google Shape;544;p78"/>
          <p:cNvPicPr preferRelativeResize="0"/>
          <p:nvPr/>
        </p:nvPicPr>
        <p:blipFill rotWithShape="1">
          <a:blip r:embed="rId4">
            <a:alphaModFix/>
          </a:blip>
          <a:srcRect b="0" l="0" r="0" t="0"/>
          <a:stretch/>
        </p:blipFill>
        <p:spPr>
          <a:xfrm>
            <a:off x="571938" y="2483513"/>
            <a:ext cx="196975" cy="196975"/>
          </a:xfrm>
          <a:prstGeom prst="rect">
            <a:avLst/>
          </a:prstGeom>
          <a:noFill/>
          <a:ln>
            <a:noFill/>
          </a:ln>
        </p:spPr>
      </p:pic>
      <p:pic>
        <p:nvPicPr>
          <p:cNvPr id="545" name="Google Shape;545;p78"/>
          <p:cNvPicPr preferRelativeResize="0"/>
          <p:nvPr/>
        </p:nvPicPr>
        <p:blipFill rotWithShape="1">
          <a:blip r:embed="rId4">
            <a:alphaModFix/>
          </a:blip>
          <a:srcRect b="0" l="0" r="0" t="0"/>
          <a:stretch/>
        </p:blipFill>
        <p:spPr>
          <a:xfrm>
            <a:off x="571938" y="3238538"/>
            <a:ext cx="196975" cy="196975"/>
          </a:xfrm>
          <a:prstGeom prst="rect">
            <a:avLst/>
          </a:prstGeom>
          <a:noFill/>
          <a:ln>
            <a:noFill/>
          </a:ln>
        </p:spPr>
      </p:pic>
      <p:cxnSp>
        <p:nvCxnSpPr>
          <p:cNvPr id="546" name="Google Shape;546;p78"/>
          <p:cNvCxnSpPr>
            <a:stCxn id="543" idx="2"/>
            <a:endCxn id="544" idx="0"/>
          </p:cNvCxnSpPr>
          <p:nvPr/>
        </p:nvCxnSpPr>
        <p:spPr>
          <a:xfrm flipH="1" rot="-5400000">
            <a:off x="452775" y="22650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547" name="Google Shape;547;p78"/>
          <p:cNvCxnSpPr>
            <a:stCxn id="544" idx="2"/>
            <a:endCxn id="545" idx="0"/>
          </p:cNvCxnSpPr>
          <p:nvPr/>
        </p:nvCxnSpPr>
        <p:spPr>
          <a:xfrm flipH="1" rot="-5400000">
            <a:off x="391725" y="2959188"/>
            <a:ext cx="558000" cy="600"/>
          </a:xfrm>
          <a:prstGeom prst="bentConnector3">
            <a:avLst>
              <a:gd fmla="val 50004" name="adj1"/>
            </a:avLst>
          </a:prstGeom>
          <a:noFill/>
          <a:ln cap="flat" cmpd="sng" w="9525">
            <a:solidFill>
              <a:srgbClr val="EAFF6A"/>
            </a:solidFill>
            <a:prstDash val="solid"/>
            <a:round/>
            <a:headEnd len="sm" w="sm" type="none"/>
            <a:tailEnd len="sm" w="sm" type="none"/>
          </a:ln>
        </p:spPr>
      </p:cxnSp>
      <p:sp>
        <p:nvSpPr>
          <p:cNvPr id="548" name="Google Shape;548;p7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Sentencia </a:t>
            </a:r>
            <a:r>
              <a:rPr b="1" i="0" lang="es" sz="4000" u="none" cap="none" strike="noStrike">
                <a:solidFill>
                  <a:srgbClr val="83AEFB"/>
                </a:solidFill>
                <a:latin typeface="DM Sans"/>
                <a:ea typeface="DM Sans"/>
                <a:cs typeface="DM Sans"/>
                <a:sym typeface="DM Sans"/>
              </a:rPr>
              <a:t>While-else</a:t>
            </a:r>
            <a:endParaRPr b="1" i="0" sz="4000" u="none" cap="none" strike="noStrike">
              <a:solidFill>
                <a:srgbClr val="83AEFB"/>
              </a:solidFill>
              <a:latin typeface="DM Sans"/>
              <a:ea typeface="DM Sans"/>
              <a:cs typeface="DM Sans"/>
              <a:sym typeface="DM Sans"/>
            </a:endParaRPr>
          </a:p>
        </p:txBody>
      </p:sp>
      <p:sp>
        <p:nvSpPr>
          <p:cNvPr id="549" name="Google Shape;549;p78"/>
          <p:cNvSpPr txBox="1"/>
          <p:nvPr/>
        </p:nvSpPr>
        <p:spPr>
          <a:xfrm>
            <a:off x="5037725" y="1755775"/>
            <a:ext cx="34611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4. </a:t>
            </a:r>
            <a:r>
              <a:rPr b="0" i="0" lang="es" sz="1350" u="none" cap="none" strike="noStrike">
                <a:solidFill>
                  <a:srgbClr val="000000"/>
                </a:solidFill>
                <a:latin typeface="DM Sans"/>
                <a:ea typeface="DM Sans"/>
                <a:cs typeface="DM Sans"/>
                <a:sym typeface="DM Sans"/>
              </a:rPr>
              <a:t>Si la palabra es “SI” ingresa al condicional if</a:t>
            </a:r>
            <a:br>
              <a:rPr b="0" i="0" lang="es"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chemeClr val="dk1"/>
                </a:solidFill>
                <a:latin typeface="DM Sans"/>
                <a:ea typeface="DM Sans"/>
                <a:cs typeface="DM Sans"/>
                <a:sym typeface="DM Sans"/>
              </a:rPr>
              <a:t>5. </a:t>
            </a:r>
            <a:r>
              <a:rPr b="0" i="0" lang="es" sz="1350" u="none" cap="none" strike="noStrike">
                <a:solidFill>
                  <a:srgbClr val="000000"/>
                </a:solidFill>
                <a:latin typeface="DM Sans"/>
                <a:ea typeface="DM Sans"/>
                <a:cs typeface="DM Sans"/>
                <a:sym typeface="DM Sans"/>
              </a:rPr>
              <a:t>Si ingresa, imprime que lo consiguió en el intento tal y rompe el bucle con break</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br>
              <a:rPr b="0" i="0" lang="es"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6. </a:t>
            </a:r>
            <a:r>
              <a:rPr b="0" i="0" lang="es" sz="1350" u="none" cap="none" strike="noStrike">
                <a:solidFill>
                  <a:srgbClr val="000000"/>
                </a:solidFill>
                <a:latin typeface="DM Sans"/>
                <a:ea typeface="DM Sans"/>
                <a:cs typeface="DM Sans"/>
                <a:sym typeface="DM Sans"/>
              </a:rPr>
              <a:t>Si la condicional es False vamos a sumar uno a las chances y repetir desde el paso 2</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7.</a:t>
            </a:r>
            <a:r>
              <a:rPr b="0" i="0" lang="es" sz="1350" u="none" cap="none" strike="noStrike">
                <a:solidFill>
                  <a:srgbClr val="000000"/>
                </a:solidFill>
                <a:latin typeface="DM Sans"/>
                <a:ea typeface="DM Sans"/>
                <a:cs typeface="DM Sans"/>
                <a:sym typeface="DM Sans"/>
              </a:rPr>
              <a:t> Si chance es mayor a 3, entramos en el else  e imprimimos</a:t>
            </a:r>
            <a:endParaRPr b="0" i="0" sz="1350" u="none" cap="none" strike="noStrike">
              <a:solidFill>
                <a:srgbClr val="000000"/>
              </a:solidFill>
              <a:latin typeface="DM Sans"/>
              <a:ea typeface="DM Sans"/>
              <a:cs typeface="DM Sans"/>
              <a:sym typeface="DM Sans"/>
            </a:endParaRPr>
          </a:p>
        </p:txBody>
      </p:sp>
      <p:pic>
        <p:nvPicPr>
          <p:cNvPr id="550" name="Google Shape;550;p78"/>
          <p:cNvPicPr preferRelativeResize="0"/>
          <p:nvPr/>
        </p:nvPicPr>
        <p:blipFill rotWithShape="1">
          <a:blip r:embed="rId4">
            <a:alphaModFix/>
          </a:blip>
          <a:srcRect b="0" l="0" r="0" t="0"/>
          <a:stretch/>
        </p:blipFill>
        <p:spPr>
          <a:xfrm>
            <a:off x="4763238" y="1850113"/>
            <a:ext cx="196975" cy="196975"/>
          </a:xfrm>
          <a:prstGeom prst="rect">
            <a:avLst/>
          </a:prstGeom>
          <a:noFill/>
          <a:ln>
            <a:noFill/>
          </a:ln>
        </p:spPr>
      </p:pic>
      <p:pic>
        <p:nvPicPr>
          <p:cNvPr id="551" name="Google Shape;551;p78"/>
          <p:cNvPicPr preferRelativeResize="0"/>
          <p:nvPr/>
        </p:nvPicPr>
        <p:blipFill rotWithShape="1">
          <a:blip r:embed="rId4">
            <a:alphaModFix/>
          </a:blip>
          <a:srcRect b="0" l="0" r="0" t="0"/>
          <a:stretch/>
        </p:blipFill>
        <p:spPr>
          <a:xfrm>
            <a:off x="4762938" y="2483513"/>
            <a:ext cx="196975" cy="196975"/>
          </a:xfrm>
          <a:prstGeom prst="rect">
            <a:avLst/>
          </a:prstGeom>
          <a:noFill/>
          <a:ln>
            <a:noFill/>
          </a:ln>
        </p:spPr>
      </p:pic>
      <p:pic>
        <p:nvPicPr>
          <p:cNvPr id="552" name="Google Shape;552;p78"/>
          <p:cNvPicPr preferRelativeResize="0"/>
          <p:nvPr/>
        </p:nvPicPr>
        <p:blipFill rotWithShape="1">
          <a:blip r:embed="rId4">
            <a:alphaModFix/>
          </a:blip>
          <a:srcRect b="0" l="0" r="0" t="0"/>
          <a:stretch/>
        </p:blipFill>
        <p:spPr>
          <a:xfrm>
            <a:off x="4762938" y="3314738"/>
            <a:ext cx="196975" cy="196975"/>
          </a:xfrm>
          <a:prstGeom prst="rect">
            <a:avLst/>
          </a:prstGeom>
          <a:noFill/>
          <a:ln>
            <a:noFill/>
          </a:ln>
        </p:spPr>
      </p:pic>
      <p:cxnSp>
        <p:nvCxnSpPr>
          <p:cNvPr id="553" name="Google Shape;553;p78"/>
          <p:cNvCxnSpPr>
            <a:stCxn id="550" idx="2"/>
            <a:endCxn id="551" idx="0"/>
          </p:cNvCxnSpPr>
          <p:nvPr/>
        </p:nvCxnSpPr>
        <p:spPr>
          <a:xfrm flipH="1" rot="-5400000">
            <a:off x="4643775" y="22650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554" name="Google Shape;554;p78"/>
          <p:cNvCxnSpPr>
            <a:stCxn id="551" idx="2"/>
            <a:endCxn id="552" idx="0"/>
          </p:cNvCxnSpPr>
          <p:nvPr/>
        </p:nvCxnSpPr>
        <p:spPr>
          <a:xfrm flipH="1" rot="-5400000">
            <a:off x="4544625" y="2997288"/>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pic>
        <p:nvPicPr>
          <p:cNvPr id="555" name="Google Shape;555;p78"/>
          <p:cNvPicPr preferRelativeResize="0"/>
          <p:nvPr/>
        </p:nvPicPr>
        <p:blipFill rotWithShape="1">
          <a:blip r:embed="rId4">
            <a:alphaModFix/>
          </a:blip>
          <a:srcRect b="0" l="0" r="0" t="0"/>
          <a:stretch/>
        </p:blipFill>
        <p:spPr>
          <a:xfrm>
            <a:off x="4762938" y="4076738"/>
            <a:ext cx="196975" cy="196975"/>
          </a:xfrm>
          <a:prstGeom prst="rect">
            <a:avLst/>
          </a:prstGeom>
          <a:noFill/>
          <a:ln>
            <a:noFill/>
          </a:ln>
        </p:spPr>
      </p:pic>
      <p:cxnSp>
        <p:nvCxnSpPr>
          <p:cNvPr id="556" name="Google Shape;556;p78"/>
          <p:cNvCxnSpPr/>
          <p:nvPr/>
        </p:nvCxnSpPr>
        <p:spPr>
          <a:xfrm flipH="1" rot="-5400000">
            <a:off x="4544625" y="3759287"/>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grpSp>
        <p:nvGrpSpPr>
          <p:cNvPr id="561" name="Google Shape;561;p79"/>
          <p:cNvGrpSpPr/>
          <p:nvPr/>
        </p:nvGrpSpPr>
        <p:grpSpPr>
          <a:xfrm>
            <a:off x="4202556" y="994173"/>
            <a:ext cx="738900" cy="738900"/>
            <a:chOff x="974706" y="2467173"/>
            <a:chExt cx="738900" cy="738900"/>
          </a:xfrm>
        </p:grpSpPr>
        <p:sp>
          <p:nvSpPr>
            <p:cNvPr id="562" name="Google Shape;562;p7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3" name="Google Shape;563;p7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64" name="Google Shape;564;p79"/>
          <p:cNvSpPr txBox="1"/>
          <p:nvPr/>
        </p:nvSpPr>
        <p:spPr>
          <a:xfrm>
            <a:off x="1461300" y="18421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¡Solicitud de números al usuario</a:t>
            </a:r>
            <a:r>
              <a:rPr b="1" i="0" lang="es" sz="4000" u="none" cap="none" strike="noStrike">
                <a:solidFill>
                  <a:schemeClr val="dk1"/>
                </a:solidFill>
                <a:latin typeface="DM Sans"/>
                <a:ea typeface="DM Sans"/>
                <a:cs typeface="DM Sans"/>
                <a:sym typeface="DM Sans"/>
              </a:rPr>
              <a:t>!</a:t>
            </a:r>
            <a:endParaRPr b="1" i="0" sz="4000" u="none" cap="none" strike="noStrike">
              <a:solidFill>
                <a:schemeClr val="dk1"/>
              </a:solidFill>
              <a:highlight>
                <a:srgbClr val="EAFF6A"/>
              </a:highlight>
              <a:latin typeface="DM Sans"/>
              <a:ea typeface="DM Sans"/>
              <a:cs typeface="DM Sans"/>
              <a:sym typeface="DM Sans"/>
            </a:endParaRPr>
          </a:p>
        </p:txBody>
      </p:sp>
      <p:sp>
        <p:nvSpPr>
          <p:cNvPr id="565" name="Google Shape;565;p79"/>
          <p:cNvSpPr txBox="1"/>
          <p:nvPr/>
        </p:nvSpPr>
        <p:spPr>
          <a:xfrm>
            <a:off x="1050500" y="2971763"/>
            <a:ext cx="71694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999999"/>
                </a:solidFill>
                <a:latin typeface="DM Sans"/>
                <a:ea typeface="DM Sans"/>
                <a:cs typeface="DM Sans"/>
                <a:sym typeface="DM Sans"/>
              </a:rPr>
              <a:t>Trabajaremos con el </a:t>
            </a:r>
            <a:r>
              <a:rPr b="0" i="0" lang="es" sz="2000" u="sng" cap="none" strike="noStrike">
                <a:solidFill>
                  <a:schemeClr val="hlink"/>
                </a:solidFill>
                <a:latin typeface="DM Sans"/>
                <a:ea typeface="DM Sans"/>
                <a:cs typeface="DM Sans"/>
                <a:sym typeface="DM Sans"/>
                <a:hlinkClick r:id="rId4"/>
              </a:rPr>
              <a:t>notebook</a:t>
            </a:r>
            <a:r>
              <a:rPr b="0" i="0" lang="es" sz="2000" u="none" cap="none" strike="noStrike">
                <a:solidFill>
                  <a:srgbClr val="999999"/>
                </a:solidFill>
                <a:latin typeface="DM Sans"/>
                <a:ea typeface="DM Sans"/>
                <a:cs typeface="DM Sans"/>
                <a:sym typeface="DM Sans"/>
              </a:rPr>
              <a:t> de la sección, específicamente sobre los ejemplos previstos sobre </a:t>
            </a:r>
            <a:endParaRPr/>
          </a:p>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999999"/>
                </a:solidFill>
                <a:latin typeface="DM Sans"/>
                <a:ea typeface="DM Sans"/>
                <a:cs typeface="DM Sans"/>
                <a:sym typeface="DM Sans"/>
              </a:rPr>
              <a:t>Bucles While</a:t>
            </a:r>
            <a:endParaRPr b="0" i="0" sz="2000" u="none" cap="none" strike="noStrike">
              <a:solidFill>
                <a:srgbClr val="999999"/>
              </a:solidFill>
              <a:latin typeface="DM Sans"/>
              <a:ea typeface="DM Sans"/>
              <a:cs typeface="DM Sans"/>
              <a:sym typeface="DM Sans"/>
            </a:endParaRPr>
          </a:p>
        </p:txBody>
      </p:sp>
      <p:sp>
        <p:nvSpPr>
          <p:cNvPr id="566" name="Google Shape;566;p79"/>
          <p:cNvSpPr txBox="1"/>
          <p:nvPr/>
        </p:nvSpPr>
        <p:spPr>
          <a:xfrm>
            <a:off x="987300" y="407996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a 15 minutos</a:t>
            </a:r>
            <a:endParaRPr b="1" sz="2000">
              <a:solidFill>
                <a:srgbClr val="83AEFB"/>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80"/>
          <p:cNvPicPr preferRelativeResize="0"/>
          <p:nvPr/>
        </p:nvPicPr>
        <p:blipFill rotWithShape="1">
          <a:blip r:embed="rId3">
            <a:alphaModFix/>
          </a:blip>
          <a:srcRect b="0" l="5567" r="39904" t="0"/>
          <a:stretch/>
        </p:blipFill>
        <p:spPr>
          <a:xfrm>
            <a:off x="5396250" y="76200"/>
            <a:ext cx="3704024" cy="4991100"/>
          </a:xfrm>
          <a:prstGeom prst="rect">
            <a:avLst/>
          </a:prstGeom>
          <a:noFill/>
          <a:ln>
            <a:noFill/>
          </a:ln>
        </p:spPr>
      </p:pic>
      <p:grpSp>
        <p:nvGrpSpPr>
          <p:cNvPr id="572" name="Google Shape;572;p80"/>
          <p:cNvGrpSpPr/>
          <p:nvPr/>
        </p:nvGrpSpPr>
        <p:grpSpPr>
          <a:xfrm>
            <a:off x="457347" y="468298"/>
            <a:ext cx="431074" cy="431074"/>
            <a:chOff x="974706" y="2467173"/>
            <a:chExt cx="738900" cy="738900"/>
          </a:xfrm>
        </p:grpSpPr>
        <p:sp>
          <p:nvSpPr>
            <p:cNvPr id="573" name="Google Shape;573;p8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4" name="Google Shape;574;p80"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575" name="Google Shape;575;p80"/>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¡Solicitud de nros al usuario!</a:t>
            </a:r>
            <a:endParaRPr b="1" i="0" sz="4000" u="none" cap="none" strike="noStrike">
              <a:solidFill>
                <a:schemeClr val="dk1"/>
              </a:solidFill>
              <a:latin typeface="DM Sans"/>
              <a:ea typeface="DM Sans"/>
              <a:cs typeface="DM Sans"/>
              <a:sym typeface="DM Sans"/>
            </a:endParaRPr>
          </a:p>
        </p:txBody>
      </p:sp>
      <p:sp>
        <p:nvSpPr>
          <p:cNvPr id="576" name="Google Shape;576;p80"/>
          <p:cNvSpPr txBox="1"/>
          <p:nvPr/>
        </p:nvSpPr>
        <p:spPr>
          <a:xfrm>
            <a:off x="561407" y="2188442"/>
            <a:ext cx="4474200" cy="2678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Calcular la suma de una cantidad de números enteros ingresados por el usuario directamente utilizando la función input (). </a:t>
            </a:r>
            <a:endParaRPr/>
          </a:p>
          <a:p>
            <a:pPr indent="0" lvl="0" marL="0" marR="0" rtl="0" algn="just">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Para finalizar la ejecución del </a:t>
            </a:r>
            <a:r>
              <a:rPr lang="es" sz="1350">
                <a:latin typeface="DM Sans"/>
                <a:ea typeface="DM Sans"/>
                <a:cs typeface="DM Sans"/>
                <a:sym typeface="DM Sans"/>
              </a:rPr>
              <a:t>programa,</a:t>
            </a:r>
            <a:r>
              <a:rPr b="0" i="0" lang="es" sz="1350" u="none" cap="none" strike="noStrike">
                <a:solidFill>
                  <a:srgbClr val="000000"/>
                </a:solidFill>
                <a:latin typeface="DM Sans"/>
                <a:ea typeface="DM Sans"/>
                <a:cs typeface="DM Sans"/>
                <a:sym typeface="DM Sans"/>
              </a:rPr>
              <a:t> el usuario debe escribir la palabra exit(). El programa debe validar dicha acción. </a:t>
            </a:r>
            <a:endParaRPr/>
          </a:p>
          <a:p>
            <a:pPr indent="0" lvl="0" marL="0" marR="0" rtl="0" algn="just">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Finalmente,</a:t>
            </a:r>
            <a:r>
              <a:rPr b="0" i="0" lang="es" sz="1350" u="none" cap="none" strike="noStrike">
                <a:solidFill>
                  <a:srgbClr val="000000"/>
                </a:solidFill>
                <a:latin typeface="DM Sans"/>
                <a:ea typeface="DM Sans"/>
                <a:cs typeface="DM Sans"/>
                <a:sym typeface="DM Sans"/>
              </a:rPr>
              <a:t> el algoritmo debe mostrar la suma parcial y total obtenida.</a:t>
            </a:r>
            <a:endParaRPr b="0" i="0" sz="1350" u="none" cap="none" strike="noStrike">
              <a:solidFill>
                <a:srgbClr val="000000"/>
              </a:solidFill>
              <a:latin typeface="DM Sans"/>
              <a:ea typeface="DM Sans"/>
              <a:cs typeface="DM Sans"/>
              <a:sym typeface="DM Sans"/>
            </a:endParaRPr>
          </a:p>
        </p:txBody>
      </p:sp>
      <p:sp>
        <p:nvSpPr>
          <p:cNvPr id="577" name="Google Shape;577;p8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1"/>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Instrucciones</a:t>
            </a:r>
            <a:endParaRPr b="1" sz="4000">
              <a:solidFill>
                <a:srgbClr val="83AEFB"/>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2"/>
          <p:cNvSpPr txBox="1"/>
          <p:nvPr/>
        </p:nvSpPr>
        <p:spPr>
          <a:xfrm>
            <a:off x="473350" y="10767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Bucles en Python</a:t>
            </a:r>
            <a:endParaRPr b="1" i="0" sz="4000" u="none" cap="none" strike="noStrike">
              <a:solidFill>
                <a:srgbClr val="83AEFB"/>
              </a:solidFill>
              <a:latin typeface="DM Sans"/>
              <a:ea typeface="DM Sans"/>
              <a:cs typeface="DM Sans"/>
              <a:sym typeface="DM Sans"/>
            </a:endParaRPr>
          </a:p>
        </p:txBody>
      </p:sp>
      <p:sp>
        <p:nvSpPr>
          <p:cNvPr id="588" name="Google Shape;588;p82"/>
          <p:cNvSpPr txBox="1"/>
          <p:nvPr/>
        </p:nvSpPr>
        <p:spPr>
          <a:xfrm>
            <a:off x="541925" y="2212975"/>
            <a:ext cx="3461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Usar bucles en Python nos permite automatizar y repetir tareas de manera eficiente.</a:t>
            </a:r>
            <a:r>
              <a:rPr lang="es" sz="1350">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Sin embargo, a veces, es posible que un factor externo influya en la forma en que se ejecuta su programa.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589" name="Google Shape;589;p82"/>
          <p:cNvSpPr txBox="1"/>
          <p:nvPr/>
        </p:nvSpPr>
        <p:spPr>
          <a:xfrm>
            <a:off x="5578750" y="1755775"/>
            <a:ext cx="28125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p:txBody>
      </p:sp>
      <p:pic>
        <p:nvPicPr>
          <p:cNvPr id="590" name="Google Shape;590;p82"/>
          <p:cNvPicPr preferRelativeResize="0"/>
          <p:nvPr/>
        </p:nvPicPr>
        <p:blipFill rotWithShape="1">
          <a:blip r:embed="rId3">
            <a:alphaModFix/>
          </a:blip>
          <a:srcRect b="0" l="0" r="0" t="0"/>
          <a:stretch/>
        </p:blipFill>
        <p:spPr>
          <a:xfrm>
            <a:off x="5578750" y="1815625"/>
            <a:ext cx="1923800" cy="1923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Instrucciones</a:t>
            </a:r>
            <a:endParaRPr b="1" sz="4000">
              <a:solidFill>
                <a:schemeClr val="dk1"/>
              </a:solidFill>
              <a:latin typeface="DM Sans"/>
              <a:ea typeface="DM Sans"/>
              <a:cs typeface="DM Sans"/>
              <a:sym typeface="DM Sans"/>
            </a:endParaRPr>
          </a:p>
        </p:txBody>
      </p:sp>
      <p:sp>
        <p:nvSpPr>
          <p:cNvPr id="596" name="Google Shape;596;p83"/>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Cuando esto sucede, es posible que prefiramos que nuestro programa cierre un bucle por completo, omita parte de un bucle antes de continuar o ignore ese factor externo.</a:t>
            </a:r>
            <a:endParaRPr sz="1350">
              <a:latin typeface="DM Sans"/>
              <a:ea typeface="DM Sans"/>
              <a:cs typeface="DM Sans"/>
              <a:sym typeface="DM Sans"/>
            </a:endParaRPr>
          </a:p>
        </p:txBody>
      </p:sp>
      <p:sp>
        <p:nvSpPr>
          <p:cNvPr id="597" name="Google Shape;597;p83"/>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hacer estas acciones Python nos brinda las instrucciones </a:t>
            </a:r>
            <a:r>
              <a:rPr b="1" lang="es" sz="1350">
                <a:latin typeface="DM Sans"/>
                <a:ea typeface="DM Sans"/>
                <a:cs typeface="DM Sans"/>
                <a:sym typeface="DM Sans"/>
              </a:rPr>
              <a:t>break</a:t>
            </a:r>
            <a:r>
              <a:rPr lang="es" sz="1350">
                <a:latin typeface="DM Sans"/>
                <a:ea typeface="DM Sans"/>
                <a:cs typeface="DM Sans"/>
                <a:sym typeface="DM Sans"/>
              </a:rPr>
              <a:t>, </a:t>
            </a:r>
            <a:r>
              <a:rPr b="1" lang="es" sz="1350">
                <a:latin typeface="DM Sans"/>
                <a:ea typeface="DM Sans"/>
                <a:cs typeface="DM Sans"/>
                <a:sym typeface="DM Sans"/>
              </a:rPr>
              <a:t>continue </a:t>
            </a:r>
            <a:r>
              <a:rPr lang="es" sz="1350">
                <a:latin typeface="DM Sans"/>
                <a:ea typeface="DM Sans"/>
                <a:cs typeface="DM Sans"/>
                <a:sym typeface="DM Sans"/>
              </a:rPr>
              <a:t>y </a:t>
            </a:r>
            <a:r>
              <a:rPr b="1" lang="es" sz="1350">
                <a:latin typeface="DM Sans"/>
                <a:ea typeface="DM Sans"/>
                <a:cs typeface="DM Sans"/>
                <a:sym typeface="DM Sans"/>
              </a:rPr>
              <a:t>pass</a:t>
            </a:r>
            <a:r>
              <a:rPr lang="es"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Break</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5"/>
          <p:cNvSpPr txBox="1"/>
          <p:nvPr/>
        </p:nvSpPr>
        <p:spPr>
          <a:xfrm>
            <a:off x="473350" y="10767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Break</a:t>
            </a:r>
            <a:endParaRPr b="1" i="0" sz="4000" u="none" cap="none" strike="noStrike">
              <a:solidFill>
                <a:srgbClr val="83AEFB"/>
              </a:solidFill>
              <a:latin typeface="DM Sans"/>
              <a:ea typeface="DM Sans"/>
              <a:cs typeface="DM Sans"/>
              <a:sym typeface="DM Sans"/>
            </a:endParaRPr>
          </a:p>
        </p:txBody>
      </p:sp>
      <p:sp>
        <p:nvSpPr>
          <p:cNvPr id="608" name="Google Shape;608;p85"/>
          <p:cNvSpPr txBox="1"/>
          <p:nvPr/>
        </p:nvSpPr>
        <p:spPr>
          <a:xfrm>
            <a:off x="541925" y="2212975"/>
            <a:ext cx="3461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Comencemos por uno de los más sencillos y más utilizados:</a:t>
            </a:r>
            <a:r>
              <a:rPr lang="es" sz="1350">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break.</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En Python, la instrucción break le proporciona la oportunidad de cerrar un bucle cuando se activa una condición externa. Debe poner la instrucción break dentro del bloque de código bajo la instrucción de su bucle, generalmente después de una sentencia if condicional.</a:t>
            </a:r>
            <a:endParaRPr b="0" i="0" sz="1350" u="none" cap="none" strike="noStrike">
              <a:solidFill>
                <a:srgbClr val="000000"/>
              </a:solidFill>
              <a:latin typeface="DM Sans"/>
              <a:ea typeface="DM Sans"/>
              <a:cs typeface="DM Sans"/>
              <a:sym typeface="DM Sans"/>
            </a:endParaRPr>
          </a:p>
        </p:txBody>
      </p:sp>
      <p:sp>
        <p:nvSpPr>
          <p:cNvPr id="609" name="Google Shape;609;p85"/>
          <p:cNvSpPr txBox="1"/>
          <p:nvPr/>
        </p:nvSpPr>
        <p:spPr>
          <a:xfrm>
            <a:off x="5578750" y="1755775"/>
            <a:ext cx="28125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p:txBody>
      </p:sp>
      <p:pic>
        <p:nvPicPr>
          <p:cNvPr id="610" name="Google Shape;610;p85"/>
          <p:cNvPicPr preferRelativeResize="0"/>
          <p:nvPr/>
        </p:nvPicPr>
        <p:blipFill rotWithShape="1">
          <a:blip r:embed="rId3">
            <a:alphaModFix/>
          </a:blip>
          <a:srcRect b="0" l="0" r="0" t="0"/>
          <a:stretch/>
        </p:blipFill>
        <p:spPr>
          <a:xfrm>
            <a:off x="5707350" y="1917125"/>
            <a:ext cx="1814550" cy="1814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3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Sentencias de control</a:t>
            </a:r>
            <a:endParaRPr b="1" i="0" sz="4000" u="none" cap="none" strike="noStrike">
              <a:solidFill>
                <a:schemeClr val="dk1"/>
              </a:solidFill>
              <a:latin typeface="DM Sans"/>
              <a:ea typeface="DM Sans"/>
              <a:cs typeface="DM Sans"/>
              <a:sym typeface="DM Sans"/>
            </a:endParaRPr>
          </a:p>
        </p:txBody>
      </p:sp>
      <p:sp>
        <p:nvSpPr>
          <p:cNvPr id="125" name="Google Shape;125;p32"/>
          <p:cNvSpPr txBox="1"/>
          <p:nvPr/>
        </p:nvSpPr>
        <p:spPr>
          <a:xfrm>
            <a:off x="473350" y="17557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Se dividen en dos tipos, las de control condicional y las de control iterativo. (A las siguientes imágenes se le denomina diagrama de flujo)</a:t>
            </a:r>
            <a:endParaRPr b="0" i="0" sz="1350" u="none" cap="none" strike="noStrike">
              <a:solidFill>
                <a:srgbClr val="000000"/>
              </a:solidFill>
              <a:latin typeface="DM Sans"/>
              <a:ea typeface="DM Sans"/>
              <a:cs typeface="DM Sans"/>
              <a:sym typeface="DM Sans"/>
            </a:endParaRPr>
          </a:p>
        </p:txBody>
      </p:sp>
      <p:sp>
        <p:nvSpPr>
          <p:cNvPr id="126" name="Google Shape;126;p32"/>
          <p:cNvSpPr txBox="1"/>
          <p:nvPr/>
        </p:nvSpPr>
        <p:spPr>
          <a:xfrm>
            <a:off x="4527575" y="1755775"/>
            <a:ext cx="3834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Nos centraremos en las sentencias de control condicional.</a:t>
            </a:r>
            <a:endParaRPr b="0" i="0" sz="1350" u="none" cap="none" strike="noStrike">
              <a:solidFill>
                <a:srgbClr val="000000"/>
              </a:solidFill>
              <a:latin typeface="DM Sans"/>
              <a:ea typeface="DM Sans"/>
              <a:cs typeface="DM Sans"/>
              <a:sym typeface="DM Sans"/>
            </a:endParaRPr>
          </a:p>
        </p:txBody>
      </p:sp>
      <p:pic>
        <p:nvPicPr>
          <p:cNvPr id="127" name="Google Shape;127;p32"/>
          <p:cNvPicPr preferRelativeResize="0"/>
          <p:nvPr/>
        </p:nvPicPr>
        <p:blipFill rotWithShape="1">
          <a:blip r:embed="rId3">
            <a:alphaModFix/>
          </a:blip>
          <a:srcRect b="0" l="0" r="0" t="0"/>
          <a:stretch/>
        </p:blipFill>
        <p:spPr>
          <a:xfrm>
            <a:off x="1064250" y="2708500"/>
            <a:ext cx="6516976" cy="18363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6"/>
          <p:cNvSpPr txBox="1"/>
          <p:nvPr/>
        </p:nvSpPr>
        <p:spPr>
          <a:xfrm>
            <a:off x="473350" y="10767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Ejemplo</a:t>
            </a:r>
            <a:endParaRPr b="1" i="0" sz="4000" u="none" cap="none" strike="noStrike">
              <a:solidFill>
                <a:srgbClr val="83AEFB"/>
              </a:solidFill>
              <a:latin typeface="DM Sans"/>
              <a:ea typeface="DM Sans"/>
              <a:cs typeface="DM Sans"/>
              <a:sym typeface="DM Sans"/>
            </a:endParaRPr>
          </a:p>
        </p:txBody>
      </p:sp>
      <p:sp>
        <p:nvSpPr>
          <p:cNvPr id="616" name="Google Shape;616;p86"/>
          <p:cNvSpPr txBox="1"/>
          <p:nvPr/>
        </p:nvSpPr>
        <p:spPr>
          <a:xfrm>
            <a:off x="541925" y="2212975"/>
            <a:ext cx="3461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Salimos del bucle cuando </a:t>
            </a:r>
            <a:r>
              <a:rPr b="1" i="0" lang="es" sz="1350" u="none" cap="none" strike="noStrike">
                <a:solidFill>
                  <a:srgbClr val="000000"/>
                </a:solidFill>
                <a:latin typeface="DM Sans"/>
                <a:ea typeface="DM Sans"/>
                <a:cs typeface="DM Sans"/>
                <a:sym typeface="DM Sans"/>
              </a:rPr>
              <a:t>i </a:t>
            </a:r>
            <a:r>
              <a:rPr b="0" i="0" lang="es" sz="1350" u="none" cap="none" strike="noStrike">
                <a:solidFill>
                  <a:srgbClr val="000000"/>
                </a:solidFill>
                <a:latin typeface="DM Sans"/>
                <a:ea typeface="DM Sans"/>
                <a:cs typeface="DM Sans"/>
                <a:sym typeface="DM Sans"/>
              </a:rPr>
              <a:t>es igual a </a:t>
            </a:r>
            <a:r>
              <a:rPr b="1" i="0" lang="es" sz="1350" u="none" cap="none" strike="noStrike">
                <a:solidFill>
                  <a:srgbClr val="000000"/>
                </a:solidFill>
                <a:latin typeface="DM Sans"/>
                <a:ea typeface="DM Sans"/>
                <a:cs typeface="DM Sans"/>
                <a:sym typeface="DM Sans"/>
              </a:rPr>
              <a:t>3</a:t>
            </a:r>
            <a:endParaRPr b="1"/>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i = 1</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while i &lt; 6:</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print(i)</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if i == 3:</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break</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i += 1</a:t>
            </a:r>
            <a:br>
              <a:rPr b="0" i="0" lang="es" sz="1350" u="none" cap="none" strike="noStrike">
                <a:solidFill>
                  <a:srgbClr val="000000"/>
                </a:solidFill>
                <a:latin typeface="DM Sans"/>
                <a:ea typeface="DM Sans"/>
                <a:cs typeface="DM Sans"/>
                <a:sym typeface="DM Sans"/>
              </a:rPr>
            </a:br>
            <a:endParaRPr b="0" i="0" sz="1350" u="none" cap="none" strike="noStrike">
              <a:solidFill>
                <a:srgbClr val="000000"/>
              </a:solidFill>
              <a:highlight>
                <a:srgbClr val="EAFF6A"/>
              </a:highlight>
              <a:latin typeface="DM Sans"/>
              <a:ea typeface="DM Sans"/>
              <a:cs typeface="DM Sans"/>
              <a:sym typeface="DM Sans"/>
            </a:endParaRPr>
          </a:p>
        </p:txBody>
      </p:sp>
      <p:sp>
        <p:nvSpPr>
          <p:cNvPr id="617" name="Google Shape;617;p86"/>
          <p:cNvSpPr txBox="1"/>
          <p:nvPr/>
        </p:nvSpPr>
        <p:spPr>
          <a:xfrm>
            <a:off x="5578750" y="1755775"/>
            <a:ext cx="28125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p:txBody>
      </p:sp>
      <p:grpSp>
        <p:nvGrpSpPr>
          <p:cNvPr id="618" name="Google Shape;618;p86"/>
          <p:cNvGrpSpPr/>
          <p:nvPr/>
        </p:nvGrpSpPr>
        <p:grpSpPr>
          <a:xfrm>
            <a:off x="8394894" y="161854"/>
            <a:ext cx="587130" cy="587130"/>
            <a:chOff x="473351" y="619523"/>
            <a:chExt cx="738900" cy="738900"/>
          </a:xfrm>
        </p:grpSpPr>
        <p:sp>
          <p:nvSpPr>
            <p:cNvPr id="619" name="Google Shape;619;p8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0" name="Google Shape;620;p8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grpSp>
        <p:nvGrpSpPr>
          <p:cNvPr id="625" name="Google Shape;625;p87"/>
          <p:cNvGrpSpPr/>
          <p:nvPr/>
        </p:nvGrpSpPr>
        <p:grpSpPr>
          <a:xfrm>
            <a:off x="4202556" y="994173"/>
            <a:ext cx="738900" cy="738900"/>
            <a:chOff x="974706" y="2467173"/>
            <a:chExt cx="738900" cy="738900"/>
          </a:xfrm>
        </p:grpSpPr>
        <p:sp>
          <p:nvSpPr>
            <p:cNvPr id="626" name="Google Shape;626;p8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7" name="Google Shape;627;p8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28" name="Google Shape;628;p87"/>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Sentencia break</a:t>
            </a:r>
            <a:endParaRPr b="1" sz="4000">
              <a:solidFill>
                <a:schemeClr val="dk1"/>
              </a:solidFill>
              <a:highlight>
                <a:srgbClr val="EAFF6A"/>
              </a:highlight>
              <a:latin typeface="DM Sans"/>
              <a:ea typeface="DM Sans"/>
              <a:cs typeface="DM Sans"/>
              <a:sym typeface="DM Sans"/>
            </a:endParaRPr>
          </a:p>
        </p:txBody>
      </p:sp>
      <p:sp>
        <p:nvSpPr>
          <p:cNvPr id="629" name="Google Shape;629;p87"/>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
        <p:nvSpPr>
          <p:cNvPr id="630" name="Google Shape;630;p87"/>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Es hora de programar mentalmente.</a:t>
            </a:r>
            <a:endParaRPr sz="2000">
              <a:solidFill>
                <a:srgbClr val="999999"/>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grpSp>
        <p:nvGrpSpPr>
          <p:cNvPr id="635" name="Google Shape;635;p88"/>
          <p:cNvGrpSpPr/>
          <p:nvPr/>
        </p:nvGrpSpPr>
        <p:grpSpPr>
          <a:xfrm>
            <a:off x="457347" y="468297"/>
            <a:ext cx="431074" cy="431074"/>
            <a:chOff x="974706" y="2467173"/>
            <a:chExt cx="738900" cy="738900"/>
          </a:xfrm>
        </p:grpSpPr>
        <p:sp>
          <p:nvSpPr>
            <p:cNvPr id="636" name="Google Shape;636;p8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7" name="Google Shape;637;p8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38" name="Google Shape;638;p88"/>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Sentencia break</a:t>
            </a:r>
            <a:endParaRPr b="1" sz="4000">
              <a:solidFill>
                <a:schemeClr val="dk1"/>
              </a:solidFill>
              <a:latin typeface="DM Sans"/>
              <a:ea typeface="DM Sans"/>
              <a:cs typeface="DM Sans"/>
              <a:sym typeface="DM Sans"/>
            </a:endParaRPr>
          </a:p>
        </p:txBody>
      </p:sp>
      <p:pic>
        <p:nvPicPr>
          <p:cNvPr id="639" name="Google Shape;639;p8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40" name="Google Shape;640;p88"/>
          <p:cNvSpPr txBox="1"/>
          <p:nvPr/>
        </p:nvSpPr>
        <p:spPr>
          <a:xfrm>
            <a:off x="636725" y="1820638"/>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Observa el código y busca comprender qué sucedió en este caso: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41" name="Google Shape;641;p8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642" name="Google Shape;642;p88"/>
          <p:cNvSpPr txBox="1"/>
          <p:nvPr/>
        </p:nvSpPr>
        <p:spPr>
          <a:xfrm>
            <a:off x="2958125" y="2571750"/>
            <a:ext cx="3834600" cy="174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i="0" lang="es" sz="1450" u="none" cap="none" strike="noStrike">
                <a:solidFill>
                  <a:srgbClr val="000000"/>
                </a:solidFill>
                <a:latin typeface="Consolas"/>
                <a:ea typeface="Consolas"/>
                <a:cs typeface="Consolas"/>
                <a:sym typeface="Consolas"/>
              </a:rPr>
              <a:t>x = 5</a:t>
            </a:r>
            <a:endParaRPr sz="15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i="0" lang="es" sz="1450" u="none" cap="none" strike="noStrike">
                <a:solidFill>
                  <a:srgbClr val="000000"/>
                </a:solidFill>
                <a:latin typeface="Consolas"/>
                <a:ea typeface="Consolas"/>
                <a:cs typeface="Consolas"/>
                <a:sym typeface="Consolas"/>
              </a:rPr>
              <a:t>while True:</a:t>
            </a:r>
            <a:endParaRPr sz="15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i="0" lang="es" sz="1450" u="none" cap="none" strike="noStrike">
                <a:solidFill>
                  <a:srgbClr val="000000"/>
                </a:solidFill>
                <a:latin typeface="Consolas"/>
                <a:ea typeface="Consolas"/>
                <a:cs typeface="Consolas"/>
                <a:sym typeface="Consolas"/>
              </a:rPr>
              <a:t>    x -= 1</a:t>
            </a:r>
            <a:endParaRPr sz="15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i="0" lang="es" sz="1450" u="none" cap="none" strike="noStrike">
                <a:solidFill>
                  <a:srgbClr val="000000"/>
                </a:solidFill>
                <a:latin typeface="Consolas"/>
                <a:ea typeface="Consolas"/>
                <a:cs typeface="Consolas"/>
                <a:sym typeface="Consolas"/>
              </a:rPr>
              <a:t>    print(x)</a:t>
            </a:r>
            <a:endParaRPr sz="15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i="0" lang="es" sz="1450" u="none" cap="none" strike="noStrike">
                <a:solidFill>
                  <a:srgbClr val="000000"/>
                </a:solidFill>
                <a:latin typeface="Consolas"/>
                <a:ea typeface="Consolas"/>
                <a:cs typeface="Consolas"/>
                <a:sym typeface="Consolas"/>
              </a:rPr>
              <a:t>    if x == 0:</a:t>
            </a:r>
            <a:endParaRPr sz="15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i="0" lang="es" sz="1450" u="none" cap="none" strike="noStrike">
                <a:solidFill>
                  <a:srgbClr val="000000"/>
                </a:solidFill>
                <a:latin typeface="Consolas"/>
                <a:ea typeface="Consolas"/>
                <a:cs typeface="Consolas"/>
                <a:sym typeface="Consolas"/>
              </a:rPr>
              <a:t>        break</a:t>
            </a:r>
            <a:endParaRPr sz="15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i="0" lang="es" sz="1450" u="none" cap="none" strike="noStrike">
                <a:solidFill>
                  <a:srgbClr val="000000"/>
                </a:solidFill>
                <a:latin typeface="Consolas"/>
                <a:ea typeface="Consolas"/>
                <a:cs typeface="Consolas"/>
                <a:sym typeface="Consolas"/>
              </a:rPr>
              <a:t>    print("Fin del bucle")</a:t>
            </a:r>
            <a:endParaRPr i="0" sz="1450" u="none" cap="none" strike="noStrike">
              <a:solidFill>
                <a:srgbClr val="000000"/>
              </a:solidFill>
              <a:latin typeface="Consolas"/>
              <a:ea typeface="Consolas"/>
              <a:cs typeface="Consolas"/>
              <a:sym typeface="Consolas"/>
            </a:endParaRPr>
          </a:p>
        </p:txBody>
      </p:sp>
      <p:sp>
        <p:nvSpPr>
          <p:cNvPr id="643" name="Google Shape;643;p88"/>
          <p:cNvSpPr txBox="1"/>
          <p:nvPr/>
        </p:nvSpPr>
        <p:spPr>
          <a:xfrm>
            <a:off x="457350" y="4427875"/>
            <a:ext cx="7335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highlight>
                  <a:srgbClr val="EAFF6A"/>
                </a:highlight>
                <a:latin typeface="DM Sans"/>
                <a:ea typeface="DM Sans"/>
                <a:cs typeface="DM Sans"/>
                <a:sym typeface="DM Sans"/>
              </a:rPr>
              <a:t>Una vez que el profesor se los solicite, expliquenlo mediante el chat o activando micrófono</a:t>
            </a:r>
            <a:endParaRPr sz="1350">
              <a:highlight>
                <a:srgbClr val="EAFF6A"/>
              </a:highlight>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Continue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9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Continue</a:t>
            </a:r>
            <a:endParaRPr b="1" i="0" sz="4000" u="none" cap="none" strike="noStrike">
              <a:solidFill>
                <a:srgbClr val="83AEFB"/>
              </a:solidFill>
              <a:latin typeface="DM Sans"/>
              <a:ea typeface="DM Sans"/>
              <a:cs typeface="DM Sans"/>
              <a:sym typeface="DM Sans"/>
            </a:endParaRPr>
          </a:p>
        </p:txBody>
      </p:sp>
      <p:sp>
        <p:nvSpPr>
          <p:cNvPr id="654" name="Google Shape;654;p90"/>
          <p:cNvSpPr txBox="1"/>
          <p:nvPr/>
        </p:nvSpPr>
        <p:spPr>
          <a:xfrm>
            <a:off x="473350" y="1755775"/>
            <a:ext cx="38346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La instrucción continue da la opción de omitir la parte de un bucle en la que se activa una condición externa, pero continuar para completar el resto del bucle. Es decir, la iteración actual del bucle se interrumpirá, pero el programa volverá a la parte superior del bucle.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Debe poner la instrucción continue dentro del bloque de código bajo la instrucción de su bucle, generalmente después de una sentencia if condicional.</a:t>
            </a:r>
            <a:endParaRPr b="0" i="0" sz="1350" u="none" cap="none" strike="noStrike">
              <a:solidFill>
                <a:srgbClr val="000000"/>
              </a:solidFill>
              <a:latin typeface="DM Sans"/>
              <a:ea typeface="DM Sans"/>
              <a:cs typeface="DM Sans"/>
              <a:sym typeface="DM Sans"/>
            </a:endParaRPr>
          </a:p>
        </p:txBody>
      </p:sp>
      <p:pic>
        <p:nvPicPr>
          <p:cNvPr id="655" name="Google Shape;655;p90"/>
          <p:cNvPicPr preferRelativeResize="0"/>
          <p:nvPr/>
        </p:nvPicPr>
        <p:blipFill rotWithShape="1">
          <a:blip r:embed="rId3">
            <a:alphaModFix/>
          </a:blip>
          <a:srcRect b="0" l="0" r="0" t="0"/>
          <a:stretch/>
        </p:blipFill>
        <p:spPr>
          <a:xfrm>
            <a:off x="5067675" y="1894775"/>
            <a:ext cx="2961874" cy="20865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1"/>
          <p:cNvSpPr/>
          <p:nvPr/>
        </p:nvSpPr>
        <p:spPr>
          <a:xfrm>
            <a:off x="413263" y="6954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9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Continue</a:t>
            </a:r>
            <a:endParaRPr b="1" i="0" sz="4000" u="none" cap="none" strike="noStrike">
              <a:solidFill>
                <a:srgbClr val="83AEFB"/>
              </a:solidFill>
              <a:latin typeface="DM Sans"/>
              <a:ea typeface="DM Sans"/>
              <a:cs typeface="DM Sans"/>
              <a:sym typeface="DM Sans"/>
            </a:endParaRPr>
          </a:p>
        </p:txBody>
      </p:sp>
      <p:sp>
        <p:nvSpPr>
          <p:cNvPr id="662" name="Google Shape;662;p91"/>
          <p:cNvSpPr txBox="1"/>
          <p:nvPr/>
        </p:nvSpPr>
        <p:spPr>
          <a:xfrm>
            <a:off x="846725" y="1603375"/>
            <a:ext cx="3461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Veamos un ejemplo: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i = 0</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while i &lt; 6:</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i += 1</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if i == 3:</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continue</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print(i)</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663" name="Google Shape;663;p91"/>
          <p:cNvSpPr txBox="1"/>
          <p:nvPr/>
        </p:nvSpPr>
        <p:spPr>
          <a:xfrm>
            <a:off x="5578750" y="1755775"/>
            <a:ext cx="28125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p:txBody>
      </p:sp>
      <p:grpSp>
        <p:nvGrpSpPr>
          <p:cNvPr id="664" name="Google Shape;664;p91"/>
          <p:cNvGrpSpPr/>
          <p:nvPr/>
        </p:nvGrpSpPr>
        <p:grpSpPr>
          <a:xfrm>
            <a:off x="8394894" y="161854"/>
            <a:ext cx="587130" cy="587130"/>
            <a:chOff x="473351" y="619523"/>
            <a:chExt cx="738900" cy="738900"/>
          </a:xfrm>
        </p:grpSpPr>
        <p:sp>
          <p:nvSpPr>
            <p:cNvPr id="665" name="Google Shape;665;p9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6" name="Google Shape;666;p9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667" name="Google Shape;667;p91"/>
          <p:cNvSpPr txBox="1"/>
          <p:nvPr/>
        </p:nvSpPr>
        <p:spPr>
          <a:xfrm>
            <a:off x="846725" y="4060075"/>
            <a:ext cx="54720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highlight>
                  <a:srgbClr val="EA90FF"/>
                </a:highlight>
                <a:latin typeface="DM Sans"/>
                <a:ea typeface="DM Sans"/>
                <a:cs typeface="DM Sans"/>
                <a:sym typeface="DM Sans"/>
              </a:rPr>
              <a:t>Ejecuta el código para analizar que fue lo que pas</a:t>
            </a:r>
            <a:r>
              <a:rPr lang="es" sz="1350">
                <a:highlight>
                  <a:srgbClr val="EA90FF"/>
                </a:highlight>
                <a:latin typeface="DM Sans"/>
                <a:ea typeface="DM Sans"/>
                <a:cs typeface="DM Sans"/>
                <a:sym typeface="DM Sans"/>
              </a:rPr>
              <a:t>ó</a:t>
            </a:r>
            <a:endParaRPr b="0" i="0" sz="1350" u="none" cap="none" strike="noStrike">
              <a:solidFill>
                <a:srgbClr val="000000"/>
              </a:solidFill>
              <a:highlight>
                <a:srgbClr val="EA90FF"/>
              </a:highlight>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9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Pass</a:t>
            </a:r>
            <a:endParaRPr b="1" i="0" sz="4000" u="none" cap="none" strike="noStrike">
              <a:solidFill>
                <a:srgbClr val="83AEFB"/>
              </a:solidFill>
              <a:latin typeface="DM Sans"/>
              <a:ea typeface="DM Sans"/>
              <a:cs typeface="DM Sans"/>
              <a:sym typeface="DM Sans"/>
            </a:endParaRPr>
          </a:p>
        </p:txBody>
      </p:sp>
      <p:sp>
        <p:nvSpPr>
          <p:cNvPr id="678" name="Google Shape;678;p93"/>
          <p:cNvSpPr txBox="1"/>
          <p:nvPr/>
        </p:nvSpPr>
        <p:spPr>
          <a:xfrm>
            <a:off x="473350" y="1358425"/>
            <a:ext cx="37224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Cuando se activa una condición externa, la instrucción pass permite manejar la condición sin que el bucle se vea afectado de ninguna manera; todo el código continuará leyéndose a menos que se produzca la instrucción break u otra instrucción.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Debes poner la instrucción pass dentro del bloque de código bajo la instrucción de su bucle, generalmente después de una sentencia if condicional.</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679" name="Google Shape;679;p93"/>
          <p:cNvSpPr txBox="1"/>
          <p:nvPr/>
        </p:nvSpPr>
        <p:spPr>
          <a:xfrm>
            <a:off x="4698585" y="946430"/>
            <a:ext cx="3000000" cy="392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#Ejemplo 1</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n = 0</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while n &lt; 10:</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n += 1</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if n == 2:</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pass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print('n vale' , n)</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#Ejemplo 2</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n = 0</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while n &lt; 10:</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n += 1</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if n == 2:</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pass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print('n vale' , n)</a:t>
            </a:r>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Ejecuta el código para analizar las diferencias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grpSp>
        <p:nvGrpSpPr>
          <p:cNvPr id="684" name="Google Shape;684;p94"/>
          <p:cNvGrpSpPr/>
          <p:nvPr/>
        </p:nvGrpSpPr>
        <p:grpSpPr>
          <a:xfrm>
            <a:off x="473371" y="619433"/>
            <a:ext cx="738905" cy="738905"/>
            <a:chOff x="575612" y="1950748"/>
            <a:chExt cx="431100" cy="431100"/>
          </a:xfrm>
        </p:grpSpPr>
        <p:sp>
          <p:nvSpPr>
            <p:cNvPr id="685" name="Google Shape;685;p94"/>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6" name="Google Shape;686;p94"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687" name="Google Shape;687;p9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688" name="Google Shape;688;p94"/>
          <p:cNvSpPr txBox="1"/>
          <p:nvPr/>
        </p:nvSpPr>
        <p:spPr>
          <a:xfrm>
            <a:off x="473350" y="1626100"/>
            <a:ext cx="71694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2500" u="none" cap="none" strike="noStrike">
                <a:solidFill>
                  <a:srgbClr val="B7B7B7"/>
                </a:solidFill>
                <a:latin typeface="DM Sans"/>
                <a:ea typeface="DM Sans"/>
                <a:cs typeface="DM Sans"/>
                <a:sym typeface="DM Sans"/>
              </a:rPr>
              <a:t>¿Qué pasó en este ejemplo?</a:t>
            </a:r>
            <a:br>
              <a:rPr b="0" i="0" lang="es" sz="2500" u="none" cap="none" strike="noStrike">
                <a:solidFill>
                  <a:srgbClr val="B7B7B7"/>
                </a:solidFill>
                <a:latin typeface="DM Sans"/>
                <a:ea typeface="DM Sans"/>
                <a:cs typeface="DM Sans"/>
                <a:sym typeface="DM Sans"/>
              </a:rPr>
            </a:br>
            <a:r>
              <a:rPr i="0" lang="es" sz="2500" u="none" cap="none" strike="noStrike">
                <a:solidFill>
                  <a:srgbClr val="B7B7B7"/>
                </a:solidFill>
                <a:latin typeface="Consolas"/>
                <a:ea typeface="Consolas"/>
                <a:cs typeface="Consolas"/>
                <a:sym typeface="Consolas"/>
              </a:rPr>
              <a:t>c = -3</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i="0" lang="es" sz="2500" u="none" cap="none" strike="noStrike">
                <a:solidFill>
                  <a:srgbClr val="B7B7B7"/>
                </a:solidFill>
                <a:latin typeface="Consolas"/>
                <a:ea typeface="Consolas"/>
                <a:cs typeface="Consolas"/>
                <a:sym typeface="Consolas"/>
              </a:rPr>
              <a:t>while c &lt; </a:t>
            </a:r>
            <a:r>
              <a:rPr i="0" lang="es" sz="2500" u="none" cap="none" strike="noStrike">
                <a:solidFill>
                  <a:srgbClr val="B7B7B7"/>
                </a:solidFill>
                <a:latin typeface="Consolas"/>
                <a:ea typeface="Consolas"/>
                <a:cs typeface="Consolas"/>
                <a:sym typeface="Consolas"/>
              </a:rPr>
              <a:t>10</a:t>
            </a:r>
            <a:r>
              <a:rPr i="0" lang="es" sz="2500" u="none" cap="none" strike="noStrike">
                <a:solidFill>
                  <a:srgbClr val="B7B7B7"/>
                </a:solidFill>
                <a:latin typeface="Consolas"/>
                <a:ea typeface="Consolas"/>
                <a:cs typeface="Consolas"/>
                <a:sym typeface="Consolas"/>
              </a:rPr>
              <a:t>:</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i="0" lang="es" sz="2500" u="none" cap="none" strike="noStrike">
                <a:solidFill>
                  <a:srgbClr val="B7B7B7"/>
                </a:solidFill>
                <a:latin typeface="Consolas"/>
                <a:ea typeface="Consolas"/>
                <a:cs typeface="Consolas"/>
                <a:sym typeface="Consolas"/>
              </a:rPr>
              <a:t>    c += 1</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i="0" lang="es" sz="2500" u="none" cap="none" strike="noStrike">
                <a:solidFill>
                  <a:srgbClr val="B7B7B7"/>
                </a:solidFill>
                <a:latin typeface="Consolas"/>
                <a:ea typeface="Consolas"/>
                <a:cs typeface="Consolas"/>
                <a:sym typeface="Consolas"/>
              </a:rPr>
              <a:t>    if c == 2:</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i="0" lang="es" sz="2500" u="none" cap="none" strike="noStrike">
                <a:solidFill>
                  <a:srgbClr val="B7B7B7"/>
                </a:solidFill>
                <a:latin typeface="Consolas"/>
                <a:ea typeface="Consolas"/>
                <a:cs typeface="Consolas"/>
                <a:sym typeface="Consolas"/>
              </a:rPr>
              <a:t>        pass</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i="0" lang="es" sz="2500" u="none" cap="none" strike="noStrike">
                <a:solidFill>
                  <a:srgbClr val="B7B7B7"/>
                </a:solidFill>
                <a:latin typeface="Consolas"/>
                <a:ea typeface="Consolas"/>
                <a:cs typeface="Consolas"/>
                <a:sym typeface="Consolas"/>
              </a:rPr>
              <a:t>    print('c vale', c)</a:t>
            </a:r>
            <a:endParaRPr i="0" sz="2500" u="none" cap="none" strike="noStrike">
              <a:solidFill>
                <a:srgbClr val="B7B7B7"/>
              </a:solidFill>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95"/>
          <p:cNvSpPr txBox="1"/>
          <p:nvPr/>
        </p:nvSpPr>
        <p:spPr>
          <a:xfrm>
            <a:off x="1461300" y="204155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For (repetir pero sabiendo la cantidad)</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3"/>
          <p:cNvSpPr txBox="1"/>
          <p:nvPr/>
        </p:nvSpPr>
        <p:spPr>
          <a:xfrm>
            <a:off x="457725" y="1071050"/>
            <a:ext cx="5254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Diagramas de flujo</a:t>
            </a:r>
            <a:endParaRPr b="1" i="0" sz="4000" u="none" cap="none" strike="noStrike">
              <a:solidFill>
                <a:schemeClr val="dk1"/>
              </a:solidFill>
              <a:latin typeface="DM Sans"/>
              <a:ea typeface="DM Sans"/>
              <a:cs typeface="DM Sans"/>
              <a:sym typeface="DM Sans"/>
            </a:endParaRPr>
          </a:p>
        </p:txBody>
      </p:sp>
      <p:sp>
        <p:nvSpPr>
          <p:cNvPr id="133" name="Google Shape;133;p33"/>
          <p:cNvSpPr txBox="1"/>
          <p:nvPr/>
        </p:nvSpPr>
        <p:spPr>
          <a:xfrm>
            <a:off x="457725" y="2059225"/>
            <a:ext cx="3990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Expresan nuestros algoritmos en forma de diagrama mediante una representación gráfica basada en figuras geométricas que varían según la estructura del código.</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Una app recomendada que se suele utilizar es </a:t>
            </a:r>
            <a:r>
              <a:rPr b="1" i="0" lang="es" sz="1350" u="sng" cap="none" strike="noStrike">
                <a:solidFill>
                  <a:schemeClr val="hlink"/>
                </a:solidFill>
                <a:latin typeface="DM Sans"/>
                <a:ea typeface="DM Sans"/>
                <a:cs typeface="DM Sans"/>
                <a:sym typeface="DM Sans"/>
                <a:hlinkClick r:id="rId3"/>
              </a:rPr>
              <a:t>Diagrams</a:t>
            </a:r>
            <a:endParaRPr b="1" i="0" sz="1350" u="none" cap="none" strike="noStrike">
              <a:solidFill>
                <a:srgbClr val="000000"/>
              </a:solidFill>
              <a:latin typeface="DM Sans"/>
              <a:ea typeface="DM Sans"/>
              <a:cs typeface="DM Sans"/>
              <a:sym typeface="DM Sans"/>
            </a:endParaRPr>
          </a:p>
        </p:txBody>
      </p:sp>
      <p:pic>
        <p:nvPicPr>
          <p:cNvPr id="134" name="Google Shape;134;p33"/>
          <p:cNvPicPr preferRelativeResize="0"/>
          <p:nvPr/>
        </p:nvPicPr>
        <p:blipFill rotWithShape="1">
          <a:blip r:embed="rId4">
            <a:alphaModFix/>
          </a:blip>
          <a:srcRect b="0" l="0" r="0" t="0"/>
          <a:stretch/>
        </p:blipFill>
        <p:spPr>
          <a:xfrm>
            <a:off x="4766750" y="1870488"/>
            <a:ext cx="3892999" cy="22245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9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Sentencia For</a:t>
            </a:r>
            <a:endParaRPr b="1" i="0" sz="4000" u="none" cap="none" strike="noStrike">
              <a:solidFill>
                <a:schemeClr val="dk1"/>
              </a:solidFill>
              <a:latin typeface="DM Sans"/>
              <a:ea typeface="DM Sans"/>
              <a:cs typeface="DM Sans"/>
              <a:sym typeface="DM Sans"/>
            </a:endParaRPr>
          </a:p>
        </p:txBody>
      </p:sp>
      <p:sp>
        <p:nvSpPr>
          <p:cNvPr id="699" name="Google Shape;699;p96"/>
          <p:cNvSpPr txBox="1"/>
          <p:nvPr/>
        </p:nvSpPr>
        <p:spPr>
          <a:xfrm>
            <a:off x="457725" y="2211625"/>
            <a:ext cx="43824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Ahora seguiremos con la sentencia iterativa que podríamos decir es la más usada For (para).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Se utiliza para recorrer los elementos de un objeto iterable (lista, tupla…) y ejecutar un bloque de código, o sea, tiene un número predeterminado de veces que itera.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700" name="Google Shape;700;p96"/>
          <p:cNvPicPr preferRelativeResize="0"/>
          <p:nvPr/>
        </p:nvPicPr>
        <p:blipFill rotWithShape="1">
          <a:blip r:embed="rId3">
            <a:alphaModFix/>
          </a:blip>
          <a:srcRect b="0" l="0" r="0" t="0"/>
          <a:stretch/>
        </p:blipFill>
        <p:spPr>
          <a:xfrm>
            <a:off x="5880575" y="2211625"/>
            <a:ext cx="1575601" cy="157560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97"/>
          <p:cNvSpPr/>
          <p:nvPr/>
        </p:nvSpPr>
        <p:spPr>
          <a:xfrm>
            <a:off x="457713" y="11469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9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Sentencia For</a:t>
            </a:r>
            <a:endParaRPr b="1" i="0" sz="4000" u="none" cap="none" strike="noStrike">
              <a:solidFill>
                <a:schemeClr val="dk1"/>
              </a:solidFill>
              <a:latin typeface="DM Sans"/>
              <a:ea typeface="DM Sans"/>
              <a:cs typeface="DM Sans"/>
              <a:sym typeface="DM Sans"/>
            </a:endParaRPr>
          </a:p>
        </p:txBody>
      </p:sp>
      <p:sp>
        <p:nvSpPr>
          <p:cNvPr id="707" name="Google Shape;707;p97"/>
          <p:cNvSpPr txBox="1"/>
          <p:nvPr/>
        </p:nvSpPr>
        <p:spPr>
          <a:xfrm>
            <a:off x="457725" y="2211625"/>
            <a:ext cx="43824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En cada paso de la iteración se tiene en cuenta a un único elemento del objeto iterable, sobre el </a:t>
            </a:r>
            <a:r>
              <a:rPr lang="es" sz="1350">
                <a:latin typeface="DM Sans"/>
                <a:ea typeface="DM Sans"/>
                <a:cs typeface="DM Sans"/>
                <a:sym typeface="DM Sans"/>
              </a:rPr>
              <a:t>cual</a:t>
            </a:r>
            <a:r>
              <a:rPr b="0" i="0" lang="es" sz="1350" u="none" cap="none" strike="noStrike">
                <a:solidFill>
                  <a:srgbClr val="000000"/>
                </a:solidFill>
                <a:latin typeface="DM Sans"/>
                <a:ea typeface="DM Sans"/>
                <a:cs typeface="DM Sans"/>
                <a:sym typeface="DM Sans"/>
              </a:rPr>
              <a:t> se pueden aplicar una serie de operaciones.</a:t>
            </a:r>
            <a:br>
              <a:rPr b="0" i="0" lang="es" sz="1350" u="none" cap="none" strike="noStrike">
                <a:solidFill>
                  <a:srgbClr val="000000"/>
                </a:solidFill>
                <a:latin typeface="DM Sans"/>
                <a:ea typeface="DM Sans"/>
                <a:cs typeface="DM Sans"/>
                <a:sym typeface="DM Sans"/>
              </a:rPr>
            </a:br>
            <a:br>
              <a:rPr b="0" i="0" lang="es" sz="1350" u="none" cap="none" strike="noStrike">
                <a:solidFill>
                  <a:srgbClr val="000000"/>
                </a:solidFill>
                <a:latin typeface="DM Sans"/>
                <a:ea typeface="DM Sans"/>
                <a:cs typeface="DM Sans"/>
                <a:sym typeface="DM Sans"/>
              </a:rPr>
            </a:br>
            <a:r>
              <a:rPr b="0" i="0" lang="es" sz="1350" u="none" cap="none" strike="noStrike">
                <a:solidFill>
                  <a:srgbClr val="000000"/>
                </a:solidFill>
                <a:latin typeface="DM Sans"/>
                <a:ea typeface="DM Sans"/>
                <a:cs typeface="DM Sans"/>
                <a:sym typeface="DM Sans"/>
              </a:rPr>
              <a:t>lista = [1,2,3,4,5]</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for valor in lista:</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print('Soy un item de la lista y valgo', valor)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9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Ejemplo gráfico</a:t>
            </a:r>
            <a:endParaRPr b="1" i="0" sz="4000" u="none" cap="none" strike="noStrike">
              <a:solidFill>
                <a:srgbClr val="83AEFB"/>
              </a:solidFill>
              <a:latin typeface="DM Sans"/>
              <a:ea typeface="DM Sans"/>
              <a:cs typeface="DM Sans"/>
              <a:sym typeface="DM Sans"/>
            </a:endParaRPr>
          </a:p>
        </p:txBody>
      </p:sp>
      <p:sp>
        <p:nvSpPr>
          <p:cNvPr id="713" name="Google Shape;713;p98"/>
          <p:cNvSpPr txBox="1"/>
          <p:nvPr/>
        </p:nvSpPr>
        <p:spPr>
          <a:xfrm>
            <a:off x="473350" y="1831975"/>
            <a:ext cx="27993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highlight>
                  <a:srgbClr val="EAFF6A"/>
                </a:highlight>
                <a:latin typeface="DM Sans"/>
                <a:ea typeface="DM Sans"/>
                <a:cs typeface="DM Sans"/>
                <a:sym typeface="DM Sans"/>
              </a:rPr>
              <a:t>Valor </a:t>
            </a:r>
            <a:r>
              <a:rPr b="0" i="0" lang="es" sz="1350" u="none" cap="none" strike="noStrike">
                <a:solidFill>
                  <a:srgbClr val="000000"/>
                </a:solidFill>
                <a:latin typeface="DM Sans"/>
                <a:ea typeface="DM Sans"/>
                <a:cs typeface="DM Sans"/>
                <a:sym typeface="DM Sans"/>
              </a:rPr>
              <a:t>simplemente es una copia local, no afecta fuera del bucle a menos que se devuelva el valor.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714" name="Google Shape;714;p98"/>
          <p:cNvPicPr preferRelativeResize="0"/>
          <p:nvPr/>
        </p:nvPicPr>
        <p:blipFill rotWithShape="1">
          <a:blip r:embed="rId3">
            <a:alphaModFix/>
          </a:blip>
          <a:srcRect b="0" l="0" r="0" t="0"/>
          <a:stretch/>
        </p:blipFill>
        <p:spPr>
          <a:xfrm>
            <a:off x="3272775" y="1928124"/>
            <a:ext cx="5195551" cy="2419576"/>
          </a:xfrm>
          <a:prstGeom prst="rect">
            <a:avLst/>
          </a:prstGeom>
          <a:noFill/>
          <a:ln>
            <a:noFill/>
          </a:ln>
        </p:spPr>
      </p:pic>
      <p:grpSp>
        <p:nvGrpSpPr>
          <p:cNvPr id="715" name="Google Shape;715;p98"/>
          <p:cNvGrpSpPr/>
          <p:nvPr/>
        </p:nvGrpSpPr>
        <p:grpSpPr>
          <a:xfrm>
            <a:off x="8394894" y="161854"/>
            <a:ext cx="587130" cy="587130"/>
            <a:chOff x="473351" y="619523"/>
            <a:chExt cx="738900" cy="738900"/>
          </a:xfrm>
        </p:grpSpPr>
        <p:sp>
          <p:nvSpPr>
            <p:cNvPr id="716" name="Google Shape;716;p9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7" name="Google Shape;717;p98"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9"/>
          <p:cNvSpPr txBox="1"/>
          <p:nvPr/>
        </p:nvSpPr>
        <p:spPr>
          <a:xfrm>
            <a:off x="473350" y="1755775"/>
            <a:ext cx="37224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lista = [0,1,2,3,4,5,6,7,8,9,10]</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for num in lista:</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print('Soy un valor de la lista y valgo', num)</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num *= 5</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print('Soy un valor de la lista y ahora valgo', num)</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723" name="Google Shape;723;p99"/>
          <p:cNvSpPr txBox="1"/>
          <p:nvPr/>
        </p:nvSpPr>
        <p:spPr>
          <a:xfrm>
            <a:off x="4816750" y="1687195"/>
            <a:ext cx="39372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indice = 0</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numeros = [0,1,2,3,4,5,6,7,8,9,10]</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for numero in numeros:</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numeros[indice] *= 5</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indice += 1</a:t>
            </a:r>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print(numeros)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724" name="Google Shape;724;p99"/>
          <p:cNvSpPr/>
          <p:nvPr/>
        </p:nvSpPr>
        <p:spPr>
          <a:xfrm>
            <a:off x="473350" y="1100150"/>
            <a:ext cx="1131600" cy="114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99"/>
          <p:cNvSpPr txBox="1"/>
          <p:nvPr/>
        </p:nvSpPr>
        <p:spPr>
          <a:xfrm>
            <a:off x="473350" y="925475"/>
            <a:ext cx="1257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 EJEMPLO</a:t>
            </a:r>
            <a:endParaRPr b="0" i="0" sz="1400" u="none" cap="none" strike="noStrike">
              <a:solidFill>
                <a:srgbClr val="000000"/>
              </a:solidFill>
              <a:latin typeface="DM Sans"/>
              <a:ea typeface="DM Sans"/>
              <a:cs typeface="DM Sans"/>
              <a:sym typeface="DM Sans"/>
            </a:endParaRPr>
          </a:p>
        </p:txBody>
      </p:sp>
      <p:sp>
        <p:nvSpPr>
          <p:cNvPr id="726" name="Google Shape;726;p99"/>
          <p:cNvSpPr/>
          <p:nvPr/>
        </p:nvSpPr>
        <p:spPr>
          <a:xfrm>
            <a:off x="4816750" y="1100150"/>
            <a:ext cx="2336100" cy="114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99"/>
          <p:cNvSpPr txBox="1"/>
          <p:nvPr/>
        </p:nvSpPr>
        <p:spPr>
          <a:xfrm>
            <a:off x="4816750" y="925475"/>
            <a:ext cx="2753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MODIFICANDO LA LISTA</a:t>
            </a:r>
            <a:endParaRPr b="0" i="0" sz="1400" u="none" cap="none" strike="noStrike">
              <a:solidFill>
                <a:srgbClr val="000000"/>
              </a:solidFill>
              <a:latin typeface="DM Sans"/>
              <a:ea typeface="DM Sans"/>
              <a:cs typeface="DM Sans"/>
              <a:sym typeface="DM Sans"/>
            </a:endParaRPr>
          </a:p>
        </p:txBody>
      </p:sp>
      <p:grpSp>
        <p:nvGrpSpPr>
          <p:cNvPr id="728" name="Google Shape;728;p99"/>
          <p:cNvGrpSpPr/>
          <p:nvPr/>
        </p:nvGrpSpPr>
        <p:grpSpPr>
          <a:xfrm>
            <a:off x="8394894" y="161854"/>
            <a:ext cx="587130" cy="587130"/>
            <a:chOff x="473351" y="619523"/>
            <a:chExt cx="738900" cy="738900"/>
          </a:xfrm>
        </p:grpSpPr>
        <p:sp>
          <p:nvSpPr>
            <p:cNvPr id="729" name="Google Shape;729;p9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0" name="Google Shape;730;p9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0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Enumerate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01"/>
          <p:cNvSpPr/>
          <p:nvPr/>
        </p:nvSpPr>
        <p:spPr>
          <a:xfrm>
            <a:off x="4779113" y="18842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01"/>
          <p:cNvSpPr/>
          <p:nvPr/>
        </p:nvSpPr>
        <p:spPr>
          <a:xfrm>
            <a:off x="6869240" y="18842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42" name="Google Shape;742;p101"/>
          <p:cNvCxnSpPr>
            <a:stCxn id="740" idx="6"/>
            <a:endCxn id="741" idx="2"/>
          </p:cNvCxnSpPr>
          <p:nvPr/>
        </p:nvCxnSpPr>
        <p:spPr>
          <a:xfrm>
            <a:off x="5366213" y="2177829"/>
            <a:ext cx="1503000" cy="0"/>
          </a:xfrm>
          <a:prstGeom prst="straightConnector1">
            <a:avLst/>
          </a:prstGeom>
          <a:noFill/>
          <a:ln cap="flat" cmpd="sng" w="9525">
            <a:solidFill>
              <a:srgbClr val="EAFF6A"/>
            </a:solidFill>
            <a:prstDash val="solid"/>
            <a:round/>
            <a:headEnd len="sm" w="sm" type="none"/>
            <a:tailEnd len="sm" w="sm" type="none"/>
          </a:ln>
        </p:spPr>
      </p:cxnSp>
      <p:sp>
        <p:nvSpPr>
          <p:cNvPr id="743" name="Google Shape;743;p101"/>
          <p:cNvSpPr txBox="1"/>
          <p:nvPr/>
        </p:nvSpPr>
        <p:spPr>
          <a:xfrm>
            <a:off x="4018750" y="2744225"/>
            <a:ext cx="2172900" cy="1348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El primero de los dos indica la posición de un elemento perteneciente </a:t>
            </a:r>
            <a:r>
              <a:rPr lang="es" sz="1350">
                <a:solidFill>
                  <a:schemeClr val="dk1"/>
                </a:solidFill>
                <a:latin typeface="DM Sans"/>
                <a:ea typeface="DM Sans"/>
                <a:cs typeface="DM Sans"/>
                <a:sym typeface="DM Sans"/>
              </a:rPr>
              <a:t>al</a:t>
            </a:r>
            <a:r>
              <a:rPr b="0" i="0" lang="es" sz="1350" u="none" cap="none" strike="noStrike">
                <a:solidFill>
                  <a:schemeClr val="dk1"/>
                </a:solidFill>
                <a:latin typeface="DM Sans"/>
                <a:ea typeface="DM Sans"/>
                <a:cs typeface="DM Sans"/>
                <a:sym typeface="DM Sans"/>
              </a:rPr>
              <a:t> objeto iterable, es decir, el índice.</a:t>
            </a:r>
            <a:endParaRPr b="0" i="0" sz="1350" u="none" cap="none" strike="noStrike">
              <a:solidFill>
                <a:srgbClr val="000000"/>
              </a:solidFill>
              <a:latin typeface="DM Sans"/>
              <a:ea typeface="DM Sans"/>
              <a:cs typeface="DM Sans"/>
              <a:sym typeface="DM Sans"/>
            </a:endParaRPr>
          </a:p>
        </p:txBody>
      </p:sp>
      <p:sp>
        <p:nvSpPr>
          <p:cNvPr id="744" name="Google Shape;744;p101"/>
          <p:cNvSpPr txBox="1"/>
          <p:nvPr/>
        </p:nvSpPr>
        <p:spPr>
          <a:xfrm>
            <a:off x="6191675" y="2743475"/>
            <a:ext cx="1960200" cy="631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El segundo, el elemento mismo.</a:t>
            </a:r>
            <a:endParaRPr b="0" i="0" sz="1350" u="none" cap="none" strike="noStrike">
              <a:solidFill>
                <a:srgbClr val="000000"/>
              </a:solidFill>
              <a:latin typeface="DM Sans"/>
              <a:ea typeface="DM Sans"/>
              <a:cs typeface="DM Sans"/>
              <a:sym typeface="DM Sans"/>
            </a:endParaRPr>
          </a:p>
        </p:txBody>
      </p:sp>
      <p:sp>
        <p:nvSpPr>
          <p:cNvPr id="745" name="Google Shape;745;p101"/>
          <p:cNvSpPr txBox="1"/>
          <p:nvPr/>
        </p:nvSpPr>
        <p:spPr>
          <a:xfrm>
            <a:off x="6955688" y="18776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sp>
        <p:nvSpPr>
          <p:cNvPr id="746" name="Google Shape;746;p101"/>
          <p:cNvSpPr txBox="1"/>
          <p:nvPr/>
        </p:nvSpPr>
        <p:spPr>
          <a:xfrm>
            <a:off x="4865525" y="18776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sp>
        <p:nvSpPr>
          <p:cNvPr id="747" name="Google Shape;747;p101"/>
          <p:cNvSpPr txBox="1"/>
          <p:nvPr/>
        </p:nvSpPr>
        <p:spPr>
          <a:xfrm>
            <a:off x="457725" y="690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Enumerate</a:t>
            </a:r>
            <a:endParaRPr b="1" i="0" sz="4000" u="none" cap="none" strike="noStrike">
              <a:solidFill>
                <a:schemeClr val="dk1"/>
              </a:solidFill>
              <a:latin typeface="DM Sans"/>
              <a:ea typeface="DM Sans"/>
              <a:cs typeface="DM Sans"/>
              <a:sym typeface="DM Sans"/>
            </a:endParaRPr>
          </a:p>
        </p:txBody>
      </p:sp>
      <p:sp>
        <p:nvSpPr>
          <p:cNvPr id="748" name="Google Shape;748;p101"/>
          <p:cNvSpPr txBox="1"/>
          <p:nvPr/>
        </p:nvSpPr>
        <p:spPr>
          <a:xfrm>
            <a:off x="457725" y="1602725"/>
            <a:ext cx="31818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La función incorporada enumerate(lista/tupla_de_valores) toma como argumento un objeto iterable y retorna otro cuyos elementos son tuplas de dos objetos: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br>
              <a:rPr b="0" i="0" lang="es" sz="1350" u="none" cap="none" strike="noStrike">
                <a:solidFill>
                  <a:srgbClr val="000000"/>
                </a:solidFill>
                <a:latin typeface="DM Sans"/>
                <a:ea typeface="DM Sans"/>
                <a:cs typeface="DM Sans"/>
                <a:sym typeface="DM Sans"/>
              </a:rPr>
            </a:br>
            <a:br>
              <a:rPr b="0" i="0" lang="es"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p:txBody>
      </p:sp>
      <p:sp>
        <p:nvSpPr>
          <p:cNvPr id="749" name="Google Shape;749;p101"/>
          <p:cNvSpPr txBox="1"/>
          <p:nvPr/>
        </p:nvSpPr>
        <p:spPr>
          <a:xfrm>
            <a:off x="573000" y="4092425"/>
            <a:ext cx="83028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 Esto se conoce como lectura secuencial de clave y valor, lo vamos a usar en el futuro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02"/>
          <p:cNvSpPr/>
          <p:nvPr/>
        </p:nvSpPr>
        <p:spPr>
          <a:xfrm>
            <a:off x="457713" y="11469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0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Enumerate</a:t>
            </a:r>
            <a:endParaRPr b="1" i="0" sz="4000" u="none" cap="none" strike="noStrike">
              <a:solidFill>
                <a:schemeClr val="dk1"/>
              </a:solidFill>
              <a:latin typeface="DM Sans"/>
              <a:ea typeface="DM Sans"/>
              <a:cs typeface="DM Sans"/>
              <a:sym typeface="DM Sans"/>
            </a:endParaRPr>
          </a:p>
        </p:txBody>
      </p:sp>
      <p:sp>
        <p:nvSpPr>
          <p:cNvPr id="756" name="Google Shape;756;p102"/>
          <p:cNvSpPr txBox="1"/>
          <p:nvPr/>
        </p:nvSpPr>
        <p:spPr>
          <a:xfrm>
            <a:off x="457725" y="2211625"/>
            <a:ext cx="43824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La función incorporada enumerate(lista/tupla_de_valores) toma como argumento un objeto iterable y retorna otro cuyos elementos son tuplas de dos objetos: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757" name="Google Shape;757;p102"/>
          <p:cNvPicPr preferRelativeResize="0"/>
          <p:nvPr/>
        </p:nvPicPr>
        <p:blipFill rotWithShape="1">
          <a:blip r:embed="rId3">
            <a:alphaModFix/>
          </a:blip>
          <a:srcRect b="0" l="0" r="0" t="0"/>
          <a:stretch/>
        </p:blipFill>
        <p:spPr>
          <a:xfrm>
            <a:off x="5880575" y="2211625"/>
            <a:ext cx="1575601" cy="157560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03"/>
          <p:cNvSpPr/>
          <p:nvPr/>
        </p:nvSpPr>
        <p:spPr>
          <a:xfrm>
            <a:off x="457713" y="11469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03"/>
          <p:cNvSpPr txBox="1"/>
          <p:nvPr/>
        </p:nvSpPr>
        <p:spPr>
          <a:xfrm>
            <a:off x="6101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Sentencia For</a:t>
            </a:r>
            <a:endParaRPr b="1" i="0" sz="4000" u="none" cap="none" strike="noStrike">
              <a:solidFill>
                <a:schemeClr val="dk1"/>
              </a:solidFill>
              <a:latin typeface="DM Sans"/>
              <a:ea typeface="DM Sans"/>
              <a:cs typeface="DM Sans"/>
              <a:sym typeface="DM Sans"/>
            </a:endParaRPr>
          </a:p>
        </p:txBody>
      </p:sp>
      <p:sp>
        <p:nvSpPr>
          <p:cNvPr id="764" name="Google Shape;764;p103"/>
          <p:cNvSpPr txBox="1"/>
          <p:nvPr/>
        </p:nvSpPr>
        <p:spPr>
          <a:xfrm>
            <a:off x="457725" y="2211625"/>
            <a:ext cx="51534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Si quisiéramos recorrer un string:</a:t>
            </a:r>
            <a:br>
              <a:rPr b="0" i="0" lang="es" sz="1350" u="none" cap="none" strike="noStrike">
                <a:solidFill>
                  <a:srgbClr val="000000"/>
                </a:solidFill>
                <a:latin typeface="DM Sans"/>
                <a:ea typeface="DM Sans"/>
                <a:cs typeface="DM Sans"/>
                <a:sym typeface="DM Sans"/>
              </a:rPr>
            </a:br>
            <a:br>
              <a:rPr b="0" i="0" lang="es" sz="1350" u="none" cap="none" strike="noStrike">
                <a:solidFill>
                  <a:srgbClr val="000000"/>
                </a:solidFill>
                <a:latin typeface="DM Sans"/>
                <a:ea typeface="DM Sans"/>
                <a:cs typeface="DM Sans"/>
                <a:sym typeface="DM Sans"/>
              </a:rPr>
            </a:br>
            <a:r>
              <a:rPr b="0" i="0" lang="es" sz="1350" u="none" cap="none" strike="noStrike">
                <a:solidFill>
                  <a:srgbClr val="000000"/>
                </a:solidFill>
                <a:latin typeface="DM Sans"/>
                <a:ea typeface="DM Sans"/>
                <a:cs typeface="DM Sans"/>
                <a:sym typeface="DM Sans"/>
              </a:rPr>
              <a:t>texto = 'Hola Mundo, estoy usando for en Python'</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for letra in texto:</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print(letra)</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texto2 = ''</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for letra in texto:</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texto2 = letra * 2</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print(texto2)</a:t>
            </a:r>
            <a:endParaRPr b="0" i="0" sz="1350" u="none" cap="none" strike="noStrike">
              <a:solidFill>
                <a:srgbClr val="000000"/>
              </a:solidFill>
              <a:latin typeface="DM Sans"/>
              <a:ea typeface="DM Sans"/>
              <a:cs typeface="DM Sans"/>
              <a:sym typeface="DM Sans"/>
            </a:endParaRPr>
          </a:p>
        </p:txBody>
      </p:sp>
      <p:pic>
        <p:nvPicPr>
          <p:cNvPr id="765" name="Google Shape;765;p103"/>
          <p:cNvPicPr preferRelativeResize="0"/>
          <p:nvPr/>
        </p:nvPicPr>
        <p:blipFill rotWithShape="1">
          <a:blip r:embed="rId3">
            <a:alphaModFix/>
          </a:blip>
          <a:srcRect b="0" l="0" r="0" t="0"/>
          <a:stretch/>
        </p:blipFill>
        <p:spPr>
          <a:xfrm>
            <a:off x="5880575" y="2211625"/>
            <a:ext cx="1575601" cy="1575601"/>
          </a:xfrm>
          <a:prstGeom prst="rect">
            <a:avLst/>
          </a:prstGeom>
          <a:noFill/>
          <a:ln>
            <a:noFill/>
          </a:ln>
        </p:spPr>
      </p:pic>
      <p:grpSp>
        <p:nvGrpSpPr>
          <p:cNvPr id="766" name="Google Shape;766;p103"/>
          <p:cNvGrpSpPr/>
          <p:nvPr/>
        </p:nvGrpSpPr>
        <p:grpSpPr>
          <a:xfrm>
            <a:off x="8394894" y="161854"/>
            <a:ext cx="587130" cy="587130"/>
            <a:chOff x="473351" y="619523"/>
            <a:chExt cx="738900" cy="738900"/>
          </a:xfrm>
        </p:grpSpPr>
        <p:sp>
          <p:nvSpPr>
            <p:cNvPr id="767" name="Google Shape;767;p10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8" name="Google Shape;768;p103"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0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Range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05"/>
          <p:cNvSpPr txBox="1"/>
          <p:nvPr/>
        </p:nvSpPr>
        <p:spPr>
          <a:xfrm>
            <a:off x="473350" y="10767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¿Qué es?</a:t>
            </a:r>
            <a:endParaRPr b="1" i="0" sz="4000" u="none" cap="none" strike="noStrike">
              <a:solidFill>
                <a:srgbClr val="83AEFB"/>
              </a:solidFill>
              <a:latin typeface="DM Sans"/>
              <a:ea typeface="DM Sans"/>
              <a:cs typeface="DM Sans"/>
              <a:sym typeface="DM Sans"/>
            </a:endParaRPr>
          </a:p>
        </p:txBody>
      </p:sp>
      <p:sp>
        <p:nvSpPr>
          <p:cNvPr id="779" name="Google Shape;779;p105"/>
          <p:cNvSpPr txBox="1"/>
          <p:nvPr/>
        </p:nvSpPr>
        <p:spPr>
          <a:xfrm>
            <a:off x="541925" y="2212975"/>
            <a:ext cx="4740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Como vimos, el for en python necesita una colección de datos para poder utilizarlo, en otros lenguajes necesitamos solamente un número para indicar las iteraciones a cumplir.</a:t>
            </a:r>
            <a:br>
              <a:rPr b="0" i="0" lang="es"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Para simular estos casos Python nos provee de una función denominada range() (rango) el cual representa una colección de números inmutables.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p:txBody>
      </p:sp>
      <p:sp>
        <p:nvSpPr>
          <p:cNvPr id="780" name="Google Shape;780;p105"/>
          <p:cNvSpPr txBox="1"/>
          <p:nvPr/>
        </p:nvSpPr>
        <p:spPr>
          <a:xfrm>
            <a:off x="5578750" y="1755775"/>
            <a:ext cx="28125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p:txBody>
      </p:sp>
      <p:pic>
        <p:nvPicPr>
          <p:cNvPr id="781" name="Google Shape;781;p105"/>
          <p:cNvPicPr preferRelativeResize="0"/>
          <p:nvPr/>
        </p:nvPicPr>
        <p:blipFill rotWithShape="1">
          <a:blip r:embed="rId3">
            <a:alphaModFix/>
          </a:blip>
          <a:srcRect b="0" l="0" r="0" t="0"/>
          <a:stretch/>
        </p:blipFill>
        <p:spPr>
          <a:xfrm>
            <a:off x="5781025" y="2318800"/>
            <a:ext cx="1687800" cy="1687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Condicional</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06"/>
          <p:cNvSpPr/>
          <p:nvPr/>
        </p:nvSpPr>
        <p:spPr>
          <a:xfrm>
            <a:off x="5915275" y="2136275"/>
            <a:ext cx="1950900" cy="571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06"/>
          <p:cNvSpPr txBox="1"/>
          <p:nvPr/>
        </p:nvSpPr>
        <p:spPr>
          <a:xfrm>
            <a:off x="5742025" y="1578275"/>
            <a:ext cx="22974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7000"/>
              <a:buFont typeface="Arial"/>
              <a:buNone/>
            </a:pPr>
            <a:r>
              <a:rPr b="1" i="0" lang="es" sz="7000" u="none" cap="none" strike="noStrike">
                <a:solidFill>
                  <a:srgbClr val="222222"/>
                </a:solidFill>
                <a:latin typeface="DM Sans"/>
                <a:ea typeface="DM Sans"/>
                <a:cs typeface="DM Sans"/>
                <a:sym typeface="DM Sans"/>
              </a:rPr>
              <a:t>3</a:t>
            </a:r>
            <a:endParaRPr b="1" i="0" sz="4000" u="none" cap="none" strike="noStrike">
              <a:solidFill>
                <a:srgbClr val="222222"/>
              </a:solidFill>
              <a:latin typeface="DM Sans"/>
              <a:ea typeface="DM Sans"/>
              <a:cs typeface="DM Sans"/>
              <a:sym typeface="DM Sans"/>
            </a:endParaRPr>
          </a:p>
        </p:txBody>
      </p:sp>
      <p:sp>
        <p:nvSpPr>
          <p:cNvPr id="788" name="Google Shape;788;p106"/>
          <p:cNvSpPr/>
          <p:nvPr/>
        </p:nvSpPr>
        <p:spPr>
          <a:xfrm>
            <a:off x="3367950" y="2136275"/>
            <a:ext cx="1950900" cy="571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06"/>
          <p:cNvSpPr txBox="1"/>
          <p:nvPr/>
        </p:nvSpPr>
        <p:spPr>
          <a:xfrm>
            <a:off x="3367950" y="1578275"/>
            <a:ext cx="19509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7000"/>
              <a:buFont typeface="Arial"/>
              <a:buNone/>
            </a:pPr>
            <a:r>
              <a:rPr b="1" i="0" lang="es" sz="7000" u="none" cap="none" strike="noStrike">
                <a:solidFill>
                  <a:srgbClr val="222222"/>
                </a:solidFill>
                <a:latin typeface="DM Sans"/>
                <a:ea typeface="DM Sans"/>
                <a:cs typeface="DM Sans"/>
                <a:sym typeface="DM Sans"/>
              </a:rPr>
              <a:t>2</a:t>
            </a:r>
            <a:endParaRPr b="1" i="0" sz="4000" u="none" cap="none" strike="noStrike">
              <a:solidFill>
                <a:srgbClr val="222222"/>
              </a:solidFill>
              <a:latin typeface="DM Sans"/>
              <a:ea typeface="DM Sans"/>
              <a:cs typeface="DM Sans"/>
              <a:sym typeface="DM Sans"/>
            </a:endParaRPr>
          </a:p>
        </p:txBody>
      </p:sp>
      <p:sp>
        <p:nvSpPr>
          <p:cNvPr id="790" name="Google Shape;790;p106"/>
          <p:cNvSpPr/>
          <p:nvPr/>
        </p:nvSpPr>
        <p:spPr>
          <a:xfrm>
            <a:off x="820625" y="2136175"/>
            <a:ext cx="1950900" cy="5718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06"/>
          <p:cNvSpPr txBox="1"/>
          <p:nvPr/>
        </p:nvSpPr>
        <p:spPr>
          <a:xfrm>
            <a:off x="820625" y="1675275"/>
            <a:ext cx="19509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7000"/>
              <a:buFont typeface="Arial"/>
              <a:buNone/>
            </a:pPr>
            <a:r>
              <a:rPr b="1" i="0" lang="es" sz="7000" u="none" cap="none" strike="noStrike">
                <a:solidFill>
                  <a:srgbClr val="222222"/>
                </a:solidFill>
                <a:latin typeface="DM Sans"/>
                <a:ea typeface="DM Sans"/>
                <a:cs typeface="DM Sans"/>
                <a:sym typeface="DM Sans"/>
              </a:rPr>
              <a:t>1</a:t>
            </a:r>
            <a:endParaRPr b="1" i="0" sz="4000" u="none" cap="none" strike="noStrike">
              <a:solidFill>
                <a:srgbClr val="222222"/>
              </a:solidFill>
              <a:latin typeface="DM Sans"/>
              <a:ea typeface="DM Sans"/>
              <a:cs typeface="DM Sans"/>
              <a:sym typeface="DM Sans"/>
            </a:endParaRPr>
          </a:p>
        </p:txBody>
      </p:sp>
      <p:sp>
        <p:nvSpPr>
          <p:cNvPr id="792" name="Google Shape;792;p106"/>
          <p:cNvSpPr txBox="1"/>
          <p:nvPr/>
        </p:nvSpPr>
        <p:spPr>
          <a:xfrm>
            <a:off x="501450" y="57295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Constructores para crear objetos Range</a:t>
            </a:r>
            <a:endParaRPr b="1" i="0" sz="4000" u="none" cap="none" strike="noStrike">
              <a:solidFill>
                <a:schemeClr val="dk1"/>
              </a:solidFill>
              <a:latin typeface="DM Sans"/>
              <a:ea typeface="DM Sans"/>
              <a:cs typeface="DM Sans"/>
              <a:sym typeface="DM Sans"/>
            </a:endParaRPr>
          </a:p>
        </p:txBody>
      </p:sp>
      <p:sp>
        <p:nvSpPr>
          <p:cNvPr id="793" name="Google Shape;793;p106"/>
          <p:cNvSpPr txBox="1"/>
          <p:nvPr/>
        </p:nvSpPr>
        <p:spPr>
          <a:xfrm>
            <a:off x="633725" y="2673400"/>
            <a:ext cx="2477100" cy="134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range(fin): Crea una secuencia numérica que va desde 0 hasta fin - 1.</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a. </a:t>
            </a:r>
            <a:r>
              <a:rPr b="0" i="0" lang="es" sz="1350" u="none" cap="none" strike="noStrike">
                <a:solidFill>
                  <a:schemeClr val="dk1"/>
                </a:solidFill>
                <a:latin typeface="DM Sans"/>
                <a:ea typeface="DM Sans"/>
                <a:cs typeface="DM Sans"/>
                <a:sym typeface="DM Sans"/>
              </a:rPr>
              <a:t>for numero in range(10)</a:t>
            </a:r>
            <a:endParaRPr b="0" i="0" sz="1350" u="none" cap="none" strike="noStrike">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sp>
        <p:nvSpPr>
          <p:cNvPr id="794" name="Google Shape;794;p106"/>
          <p:cNvSpPr txBox="1"/>
          <p:nvPr/>
        </p:nvSpPr>
        <p:spPr>
          <a:xfrm>
            <a:off x="3173850" y="2694300"/>
            <a:ext cx="2477100" cy="110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range(inicio, fin): Crea una secuencia numérica que va desde inicio hasta fin - 1.</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1" i="0" lang="es" sz="1350" u="none" cap="none" strike="noStrike">
                <a:solidFill>
                  <a:schemeClr val="dk1"/>
                </a:solidFill>
                <a:latin typeface="DM Sans"/>
                <a:ea typeface="DM Sans"/>
                <a:cs typeface="DM Sans"/>
                <a:sym typeface="DM Sans"/>
              </a:rPr>
              <a:t>a. </a:t>
            </a:r>
            <a:r>
              <a:rPr b="0" i="0" lang="es" sz="1350" u="none" cap="none" strike="noStrike">
                <a:solidFill>
                  <a:schemeClr val="dk1"/>
                </a:solidFill>
                <a:latin typeface="DM Sans"/>
                <a:ea typeface="DM Sans"/>
                <a:cs typeface="DM Sans"/>
                <a:sym typeface="DM Sans"/>
              </a:rPr>
              <a:t>for numero in range(5, 10)</a:t>
            </a:r>
            <a:endParaRPr b="0" i="0" sz="1350" u="none" cap="none" strike="noStrike">
              <a:solidFill>
                <a:schemeClr val="dk1"/>
              </a:solidFill>
              <a:latin typeface="DM Sans"/>
              <a:ea typeface="DM Sans"/>
              <a:cs typeface="DM Sans"/>
              <a:sym typeface="DM Sans"/>
            </a:endParaRPr>
          </a:p>
        </p:txBody>
      </p:sp>
      <p:sp>
        <p:nvSpPr>
          <p:cNvPr id="795" name="Google Shape;795;p106"/>
          <p:cNvSpPr txBox="1"/>
          <p:nvPr/>
        </p:nvSpPr>
        <p:spPr>
          <a:xfrm>
            <a:off x="5727150" y="2694300"/>
            <a:ext cx="2955600" cy="182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range(inicio, fin, [paso]): Crea una secuencia numérica que va desde inicio hasta fin - 1. Si además se indica el parámetro paso, la secuencia genera los números de paso en paso.</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1" i="0" lang="es" sz="1350" u="none" cap="none" strike="noStrike">
                <a:solidFill>
                  <a:schemeClr val="dk1"/>
                </a:solidFill>
                <a:latin typeface="DM Sans"/>
                <a:ea typeface="DM Sans"/>
                <a:cs typeface="DM Sans"/>
                <a:sym typeface="DM Sans"/>
              </a:rPr>
              <a:t>a. </a:t>
            </a:r>
            <a:r>
              <a:rPr b="0" i="0" lang="es" sz="1350" u="none" cap="none" strike="noStrike">
                <a:solidFill>
                  <a:schemeClr val="dk1"/>
                </a:solidFill>
                <a:latin typeface="DM Sans"/>
                <a:ea typeface="DM Sans"/>
                <a:cs typeface="DM Sans"/>
                <a:sym typeface="DM Sans"/>
              </a:rPr>
              <a:t>for numero in range(0, 20, 2)</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07"/>
          <p:cNvSpPr/>
          <p:nvPr/>
        </p:nvSpPr>
        <p:spPr>
          <a:xfrm>
            <a:off x="2149600" y="1823575"/>
            <a:ext cx="22950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07"/>
          <p:cNvSpPr txBox="1"/>
          <p:nvPr/>
        </p:nvSpPr>
        <p:spPr>
          <a:xfrm>
            <a:off x="1337725" y="1787900"/>
            <a:ext cx="31614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DM Sans"/>
                <a:ea typeface="DM Sans"/>
                <a:cs typeface="DM Sans"/>
                <a:sym typeface="DM Sans"/>
              </a:rPr>
              <a:t>&gt;&gt;&gt; range(0,10)</a:t>
            </a:r>
            <a:endParaRPr b="1" i="0" sz="1400" u="none" cap="none" strike="noStrike">
              <a:solidFill>
                <a:srgbClr val="000000"/>
              </a:solidFill>
              <a:latin typeface="DM Sans"/>
              <a:ea typeface="DM Sans"/>
              <a:cs typeface="DM Sans"/>
              <a:sym typeface="DM Sans"/>
            </a:endParaRPr>
          </a:p>
        </p:txBody>
      </p:sp>
      <p:sp>
        <p:nvSpPr>
          <p:cNvPr id="802" name="Google Shape;802;p107"/>
          <p:cNvSpPr txBox="1"/>
          <p:nvPr/>
        </p:nvSpPr>
        <p:spPr>
          <a:xfrm>
            <a:off x="1337729" y="2284050"/>
            <a:ext cx="3117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s" sz="1200" u="none" cap="none" strike="noStrike">
                <a:solidFill>
                  <a:srgbClr val="000000"/>
                </a:solidFill>
                <a:latin typeface="DM Sans"/>
                <a:ea typeface="DM Sans"/>
                <a:cs typeface="DM Sans"/>
                <a:sym typeface="DM Sans"/>
              </a:rPr>
              <a:t>Parece ser exactamente una lista que va de 0 a 10, pero range interpreta el inicio y fin en tiempo de ejecución y eso le da ventaja contra la lista.</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0" i="0" lang="es" sz="1200" u="none" cap="none" strike="noStrike">
                <a:solidFill>
                  <a:srgbClr val="000000"/>
                </a:solidFill>
                <a:latin typeface="DM Sans"/>
                <a:ea typeface="DM Sans"/>
                <a:cs typeface="DM Sans"/>
                <a:sym typeface="DM Sans"/>
              </a:rPr>
              <a:t>Si tuviéramos una lista de 0 a 10000 estaría ocupando muchísimo espacio en memoria.</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DM Sans"/>
              <a:ea typeface="DM Sans"/>
              <a:cs typeface="DM Sans"/>
              <a:sym typeface="DM Sans"/>
            </a:endParaRPr>
          </a:p>
        </p:txBody>
      </p:sp>
      <p:sp>
        <p:nvSpPr>
          <p:cNvPr id="803" name="Google Shape;803;p107"/>
          <p:cNvSpPr/>
          <p:nvPr/>
        </p:nvSpPr>
        <p:spPr>
          <a:xfrm>
            <a:off x="4638765" y="1823575"/>
            <a:ext cx="23958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07"/>
          <p:cNvSpPr txBox="1"/>
          <p:nvPr/>
        </p:nvSpPr>
        <p:spPr>
          <a:xfrm>
            <a:off x="4581425" y="1787900"/>
            <a:ext cx="33804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DM Sans"/>
                <a:ea typeface="DM Sans"/>
                <a:cs typeface="DM Sans"/>
                <a:sym typeface="DM Sans"/>
              </a:rPr>
              <a:t>&gt;&gt;&gt; range(0,10000)</a:t>
            </a:r>
            <a:endParaRPr b="1" i="0" sz="1400" u="none" cap="none" strike="noStrike">
              <a:solidFill>
                <a:srgbClr val="000000"/>
              </a:solidFill>
              <a:latin typeface="DM Sans"/>
              <a:ea typeface="DM Sans"/>
              <a:cs typeface="DM Sans"/>
              <a:sym typeface="DM Sans"/>
            </a:endParaRPr>
          </a:p>
        </p:txBody>
      </p:sp>
      <p:sp>
        <p:nvSpPr>
          <p:cNvPr id="805" name="Google Shape;805;p107"/>
          <p:cNvSpPr txBox="1"/>
          <p:nvPr/>
        </p:nvSpPr>
        <p:spPr>
          <a:xfrm>
            <a:off x="4700286" y="2284050"/>
            <a:ext cx="32547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s" sz="1200" u="none" cap="none" strike="noStrike">
                <a:solidFill>
                  <a:srgbClr val="000000"/>
                </a:solidFill>
                <a:latin typeface="DM Sans"/>
                <a:ea typeface="DM Sans"/>
                <a:cs typeface="DM Sans"/>
                <a:sym typeface="DM Sans"/>
              </a:rPr>
              <a:t>Ahora, si hiciéramos range(0,10000), range interpreta esto en tiempo de ejecución, es decir cuando se ejecuta el 0 se crea el 0 cuando se ejecuta el 1 se crea el 1 y se elimina el 0 y así continuamente, y esto no ocupa memoria.</a:t>
            </a:r>
            <a:endParaRPr b="0" i="0" sz="1200" u="none" cap="none" strike="noStrike">
              <a:solidFill>
                <a:srgbClr val="000000"/>
              </a:solidFill>
              <a:latin typeface="DM Sans"/>
              <a:ea typeface="DM Sans"/>
              <a:cs typeface="DM Sans"/>
              <a:sym typeface="DM Sans"/>
            </a:endParaRPr>
          </a:p>
        </p:txBody>
      </p:sp>
      <p:sp>
        <p:nvSpPr>
          <p:cNvPr id="806" name="Google Shape;806;p107"/>
          <p:cNvSpPr/>
          <p:nvPr/>
        </p:nvSpPr>
        <p:spPr>
          <a:xfrm>
            <a:off x="588525" y="686550"/>
            <a:ext cx="14460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07"/>
          <p:cNvSpPr txBox="1"/>
          <p:nvPr/>
        </p:nvSpPr>
        <p:spPr>
          <a:xfrm>
            <a:off x="588525" y="484650"/>
            <a:ext cx="1698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VENTAJAS</a:t>
            </a:r>
            <a:endParaRPr b="0" i="0" sz="1400" u="none" cap="none" strike="noStrike">
              <a:solidFill>
                <a:srgbClr val="000000"/>
              </a:solidFill>
              <a:latin typeface="DM Sans"/>
              <a:ea typeface="DM Sans"/>
              <a:cs typeface="DM Sans"/>
              <a:sym typeface="DM Sans"/>
            </a:endParaRPr>
          </a:p>
        </p:txBody>
      </p:sp>
      <p:grpSp>
        <p:nvGrpSpPr>
          <p:cNvPr id="808" name="Google Shape;808;p107"/>
          <p:cNvGrpSpPr/>
          <p:nvPr/>
        </p:nvGrpSpPr>
        <p:grpSpPr>
          <a:xfrm>
            <a:off x="8394894" y="161854"/>
            <a:ext cx="587130" cy="587130"/>
            <a:chOff x="473351" y="619523"/>
            <a:chExt cx="738900" cy="738900"/>
          </a:xfrm>
        </p:grpSpPr>
        <p:sp>
          <p:nvSpPr>
            <p:cNvPr id="809" name="Google Shape;809;p10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0" name="Google Shape;810;p10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08"/>
          <p:cNvSpPr txBox="1"/>
          <p:nvPr/>
        </p:nvSpPr>
        <p:spPr>
          <a:xfrm>
            <a:off x="473350" y="10767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For-else</a:t>
            </a:r>
            <a:endParaRPr b="1" i="0" sz="4000" u="none" cap="none" strike="noStrike">
              <a:solidFill>
                <a:srgbClr val="83AEFB"/>
              </a:solidFill>
              <a:latin typeface="DM Sans"/>
              <a:ea typeface="DM Sans"/>
              <a:cs typeface="DM Sans"/>
              <a:sym typeface="DM Sans"/>
            </a:endParaRPr>
          </a:p>
        </p:txBody>
      </p:sp>
      <p:sp>
        <p:nvSpPr>
          <p:cNvPr id="816" name="Google Shape;816;p108"/>
          <p:cNvSpPr txBox="1"/>
          <p:nvPr/>
        </p:nvSpPr>
        <p:spPr>
          <a:xfrm>
            <a:off x="541925" y="2212975"/>
            <a:ext cx="4740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Igual que en la sentencia while podemos usar un else al final de la iteración.</a:t>
            </a:r>
            <a:br>
              <a:rPr b="0" i="0" lang="es" sz="1350" u="none" cap="none" strike="noStrike">
                <a:solidFill>
                  <a:srgbClr val="000000"/>
                </a:solidFill>
                <a:latin typeface="DM Sans"/>
                <a:ea typeface="DM Sans"/>
                <a:cs typeface="DM Sans"/>
                <a:sym typeface="DM Sans"/>
              </a:rPr>
            </a:b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for numero in range(10):</a:t>
            </a:r>
            <a:endParaRPr b="1"/>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    print('Numero vale',numero)</a:t>
            </a:r>
            <a:endParaRPr b="1"/>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else:</a:t>
            </a:r>
            <a:endParaRPr b="1"/>
          </a:p>
          <a:p>
            <a:pPr indent="0" lvl="0" marL="0" marR="0" rtl="0" algn="l">
              <a:lnSpc>
                <a:spcPct val="100000"/>
              </a:lnSpc>
              <a:spcBef>
                <a:spcPts val="0"/>
              </a:spcBef>
              <a:spcAft>
                <a:spcPts val="0"/>
              </a:spcAft>
              <a:buClr>
                <a:schemeClr val="dk1"/>
              </a:buClr>
              <a:buSzPts val="1100"/>
              <a:buFont typeface="Arial"/>
              <a:buNone/>
            </a:pPr>
            <a:r>
              <a:rPr b="1" i="0" lang="es" sz="1350" u="none" cap="none" strike="noStrike">
                <a:solidFill>
                  <a:srgbClr val="000000"/>
                </a:solidFill>
                <a:latin typeface="DM Sans"/>
                <a:ea typeface="DM Sans"/>
                <a:cs typeface="DM Sans"/>
                <a:sym typeface="DM Sans"/>
              </a:rPr>
              <a:t>    print("Se terminó de iterar y numero vale: ", numero)</a:t>
            </a:r>
            <a:endParaRPr b="1" i="0" sz="1350" u="none" cap="none" strike="noStrike">
              <a:solidFill>
                <a:srgbClr val="000000"/>
              </a:solidFill>
              <a:latin typeface="DM Sans"/>
              <a:ea typeface="DM Sans"/>
              <a:cs typeface="DM Sans"/>
              <a:sym typeface="DM Sans"/>
            </a:endParaRPr>
          </a:p>
        </p:txBody>
      </p:sp>
      <p:sp>
        <p:nvSpPr>
          <p:cNvPr id="817" name="Google Shape;817;p108"/>
          <p:cNvSpPr txBox="1"/>
          <p:nvPr/>
        </p:nvSpPr>
        <p:spPr>
          <a:xfrm>
            <a:off x="5578750" y="1755775"/>
            <a:ext cx="28125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i="0" sz="1350" u="none" cap="none" strike="noStrike">
              <a:solidFill>
                <a:srgbClr val="000000"/>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0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For-break-continue-pass</a:t>
            </a:r>
            <a:endParaRPr b="1" i="0" sz="4000" u="none" cap="none" strike="noStrike">
              <a:solidFill>
                <a:srgbClr val="83AEFB"/>
              </a:solidFill>
              <a:latin typeface="DM Sans"/>
              <a:ea typeface="DM Sans"/>
              <a:cs typeface="DM Sans"/>
              <a:sym typeface="DM Sans"/>
            </a:endParaRPr>
          </a:p>
        </p:txBody>
      </p:sp>
      <p:sp>
        <p:nvSpPr>
          <p:cNvPr id="823" name="Google Shape;823;p109"/>
          <p:cNvSpPr txBox="1"/>
          <p:nvPr/>
        </p:nvSpPr>
        <p:spPr>
          <a:xfrm>
            <a:off x="473350" y="1755775"/>
            <a:ext cx="37224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Igual que en la sentencia while podemos usar también las instrucciones break continue y pass.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824" name="Google Shape;824;p109"/>
          <p:cNvSpPr txBox="1"/>
          <p:nvPr/>
        </p:nvSpPr>
        <p:spPr>
          <a:xfrm>
            <a:off x="4713825" y="1755775"/>
            <a:ext cx="35763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for numero in range(10):</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if numero == 2:</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continue</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elif numero == 8:</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break</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else:</a:t>
            </a:r>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print("Se terminó de iterar y numero vale: ", numero)</a:t>
            </a:r>
            <a:endParaRPr b="0" i="0" sz="1350" u="none" cap="none" strike="noStrike">
              <a:solidFill>
                <a:srgbClr val="000000"/>
              </a:solidFill>
              <a:latin typeface="DM Sans"/>
              <a:ea typeface="DM Sans"/>
              <a:cs typeface="DM Sans"/>
              <a:sym typeface="DM Sans"/>
            </a:endParaRPr>
          </a:p>
        </p:txBody>
      </p:sp>
      <p:grpSp>
        <p:nvGrpSpPr>
          <p:cNvPr id="825" name="Google Shape;825;p109"/>
          <p:cNvGrpSpPr/>
          <p:nvPr/>
        </p:nvGrpSpPr>
        <p:grpSpPr>
          <a:xfrm>
            <a:off x="8394894" y="161854"/>
            <a:ext cx="587130" cy="587130"/>
            <a:chOff x="473351" y="619523"/>
            <a:chExt cx="738900" cy="738900"/>
          </a:xfrm>
        </p:grpSpPr>
        <p:sp>
          <p:nvSpPr>
            <p:cNvPr id="826" name="Google Shape;826;p10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7" name="Google Shape;827;p10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grpSp>
        <p:nvGrpSpPr>
          <p:cNvPr id="832" name="Google Shape;832;p110"/>
          <p:cNvGrpSpPr/>
          <p:nvPr/>
        </p:nvGrpSpPr>
        <p:grpSpPr>
          <a:xfrm>
            <a:off x="4202556" y="994173"/>
            <a:ext cx="738900" cy="738900"/>
            <a:chOff x="974706" y="2467173"/>
            <a:chExt cx="738900" cy="738900"/>
          </a:xfrm>
        </p:grpSpPr>
        <p:sp>
          <p:nvSpPr>
            <p:cNvPr id="833" name="Google Shape;833;p11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4" name="Google Shape;834;p110"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835" name="Google Shape;835;p110"/>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Canción - Me Gusta</a:t>
            </a:r>
            <a:endParaRPr b="1" i="0" sz="4000" u="none" cap="none" strike="noStrike">
              <a:solidFill>
                <a:schemeClr val="dk1"/>
              </a:solidFill>
              <a:highlight>
                <a:srgbClr val="EAFF6A"/>
              </a:highlight>
              <a:latin typeface="DM Sans"/>
              <a:ea typeface="DM Sans"/>
              <a:cs typeface="DM Sans"/>
              <a:sym typeface="DM Sans"/>
            </a:endParaRPr>
          </a:p>
        </p:txBody>
      </p:sp>
      <p:sp>
        <p:nvSpPr>
          <p:cNvPr id="836" name="Google Shape;836;p110"/>
          <p:cNvSpPr txBox="1"/>
          <p:nvPr/>
        </p:nvSpPr>
        <p:spPr>
          <a:xfrm>
            <a:off x="987300" y="2947538"/>
            <a:ext cx="71694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999999"/>
                </a:solidFill>
                <a:latin typeface="DM Sans"/>
                <a:ea typeface="DM Sans"/>
                <a:cs typeface="DM Sans"/>
                <a:sym typeface="DM Sans"/>
              </a:rPr>
              <a:t>Trabajaremos con el </a:t>
            </a:r>
            <a:r>
              <a:rPr b="0" i="0" lang="es" sz="2000" u="sng" cap="none" strike="noStrike">
                <a:solidFill>
                  <a:srgbClr val="83AEFB"/>
                </a:solidFill>
                <a:latin typeface="DM Sans"/>
                <a:ea typeface="DM Sans"/>
                <a:cs typeface="DM Sans"/>
                <a:sym typeface="DM Sans"/>
                <a:hlinkClick r:id="rId4">
                  <a:extLst>
                    <a:ext uri="{A12FA001-AC4F-418D-AE19-62706E023703}">
                      <ahyp:hlinkClr val="tx"/>
                    </a:ext>
                  </a:extLst>
                </a:hlinkClick>
              </a:rPr>
              <a:t>notebook</a:t>
            </a:r>
            <a:r>
              <a:rPr b="0" i="0" lang="es" sz="2000" u="sng" cap="none" strike="noStrike">
                <a:solidFill>
                  <a:schemeClr val="hlink"/>
                </a:solidFill>
                <a:latin typeface="DM Sans"/>
                <a:ea typeface="DM Sans"/>
                <a:cs typeface="DM Sans"/>
                <a:sym typeface="DM Sans"/>
                <a:hlinkClick r:id="rId5"/>
              </a:rPr>
              <a:t> </a:t>
            </a:r>
            <a:r>
              <a:rPr b="0" i="0" lang="es" sz="2000" u="none" cap="none" strike="noStrike">
                <a:solidFill>
                  <a:srgbClr val="999999"/>
                </a:solidFill>
                <a:latin typeface="DM Sans"/>
                <a:ea typeface="DM Sans"/>
                <a:cs typeface="DM Sans"/>
                <a:sym typeface="DM Sans"/>
              </a:rPr>
              <a:t>de la sección específicamente sobre los ejemplos previstos sobre </a:t>
            </a:r>
            <a:endParaRPr/>
          </a:p>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999999"/>
                </a:solidFill>
                <a:latin typeface="DM Sans"/>
                <a:ea typeface="DM Sans"/>
                <a:cs typeface="DM Sans"/>
                <a:sym typeface="DM Sans"/>
              </a:rPr>
              <a:t>Bucles For</a:t>
            </a:r>
            <a:endParaRPr b="0" i="0" sz="2000" u="none" cap="none" strike="noStrike">
              <a:solidFill>
                <a:srgbClr val="999999"/>
              </a:solidFill>
              <a:latin typeface="DM Sans"/>
              <a:ea typeface="DM Sans"/>
              <a:cs typeface="DM Sans"/>
              <a:sym typeface="DM Sans"/>
            </a:endParaRPr>
          </a:p>
        </p:txBody>
      </p:sp>
      <p:sp>
        <p:nvSpPr>
          <p:cNvPr id="837" name="Google Shape;837;p110"/>
          <p:cNvSpPr txBox="1"/>
          <p:nvPr/>
        </p:nvSpPr>
        <p:spPr>
          <a:xfrm>
            <a:off x="987300" y="407996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grpSp>
        <p:nvGrpSpPr>
          <p:cNvPr id="842" name="Google Shape;842;p111"/>
          <p:cNvGrpSpPr/>
          <p:nvPr/>
        </p:nvGrpSpPr>
        <p:grpSpPr>
          <a:xfrm>
            <a:off x="501450" y="209218"/>
            <a:ext cx="431074" cy="431074"/>
            <a:chOff x="974706" y="2467173"/>
            <a:chExt cx="738900" cy="738900"/>
          </a:xfrm>
        </p:grpSpPr>
        <p:sp>
          <p:nvSpPr>
            <p:cNvPr id="843" name="Google Shape;843;p11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4" name="Google Shape;844;p111"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845" name="Google Shape;845;p111"/>
          <p:cNvSpPr txBox="1"/>
          <p:nvPr/>
        </p:nvSpPr>
        <p:spPr>
          <a:xfrm>
            <a:off x="387150" y="712594"/>
            <a:ext cx="826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Canción - Me gusta</a:t>
            </a:r>
            <a:endParaRPr b="1" i="0" sz="4000" u="none" cap="none" strike="noStrike">
              <a:solidFill>
                <a:schemeClr val="dk1"/>
              </a:solidFill>
              <a:latin typeface="DM Sans"/>
              <a:ea typeface="DM Sans"/>
              <a:cs typeface="DM Sans"/>
              <a:sym typeface="DM Sans"/>
            </a:endParaRPr>
          </a:p>
        </p:txBody>
      </p:sp>
      <p:sp>
        <p:nvSpPr>
          <p:cNvPr id="846" name="Google Shape;846;p111"/>
          <p:cNvSpPr txBox="1"/>
          <p:nvPr/>
        </p:nvSpPr>
        <p:spPr>
          <a:xfrm>
            <a:off x="495300" y="1451227"/>
            <a:ext cx="8226900" cy="3301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Descripción de la actividad. </a:t>
            </a:r>
            <a:endParaRPr b="1"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Escribir la letra de la canción </a:t>
            </a:r>
            <a:r>
              <a:rPr b="0" i="1" lang="es" sz="1350" u="none" cap="none" strike="noStrike">
                <a:solidFill>
                  <a:srgbClr val="000000"/>
                </a:solidFill>
                <a:latin typeface="DM Sans"/>
                <a:ea typeface="DM Sans"/>
                <a:cs typeface="DM Sans"/>
                <a:sym typeface="DM Sans"/>
              </a:rPr>
              <a:t>Me gusta </a:t>
            </a:r>
            <a:r>
              <a:rPr b="0" i="0" lang="es" sz="1350" u="none" cap="none" strike="noStrike">
                <a:solidFill>
                  <a:srgbClr val="000000"/>
                </a:solidFill>
                <a:latin typeface="DM Sans"/>
                <a:ea typeface="DM Sans"/>
                <a:cs typeface="DM Sans"/>
                <a:sym typeface="DM Sans"/>
              </a:rPr>
              <a:t>de Manu Chao, utilizando la sentencia de iteración for: </a:t>
            </a:r>
            <a:endParaRPr/>
          </a:p>
          <a:p>
            <a:pPr indent="0" lvl="0" marL="0" marR="0" rtl="0" algn="just">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 </a:t>
            </a:r>
            <a:r>
              <a:rPr b="0" i="0" lang="es" sz="1350" u="sng" cap="none" strike="noStrike">
                <a:solidFill>
                  <a:schemeClr val="hlink"/>
                </a:solidFill>
                <a:latin typeface="DM Sans"/>
                <a:ea typeface="DM Sans"/>
                <a:cs typeface="DM Sans"/>
                <a:sym typeface="DM Sans"/>
                <a:hlinkClick r:id="rId4"/>
              </a:rPr>
              <a:t>https://www.letras.com/manu-chao/7352/</a:t>
            </a:r>
            <a:endParaRPr/>
          </a:p>
          <a:p>
            <a:pPr indent="0" lvl="0" marL="0" marR="0" rtl="0" algn="just">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chemeClr val="dk1"/>
              </a:buClr>
              <a:buSzPts val="1100"/>
              <a:buFont typeface="Arial"/>
              <a:buNone/>
            </a:pPr>
            <a:r>
              <a:rPr b="0" i="1" lang="es" sz="1350" u="none" cap="none" strike="noStrike">
                <a:solidFill>
                  <a:srgbClr val="000000"/>
                </a:solidFill>
                <a:latin typeface="DM Sans"/>
                <a:ea typeface="DM Sans"/>
                <a:cs typeface="DM Sans"/>
                <a:sym typeface="DM Sans"/>
              </a:rPr>
              <a:t>Importante: </a:t>
            </a:r>
            <a:r>
              <a:rPr b="0" i="0" lang="es" sz="1350" u="none" cap="none" strike="noStrike">
                <a:solidFill>
                  <a:srgbClr val="000000"/>
                </a:solidFill>
                <a:latin typeface="DM Sans"/>
                <a:ea typeface="DM Sans"/>
                <a:cs typeface="DM Sans"/>
                <a:sym typeface="DM Sans"/>
              </a:rPr>
              <a:t>Deberán crear también una lista con los párrafos de la canción para poder imprimirlos correctamente por pantalla.</a:t>
            </a:r>
            <a:endParaRPr/>
          </a:p>
          <a:p>
            <a:pPr indent="0" lvl="0" marL="0" marR="0" rtl="0" algn="just">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just">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Ejemplo: </a:t>
            </a:r>
            <a:endParaRPr/>
          </a:p>
          <a:p>
            <a:pPr indent="0" lvl="0" marL="0" marR="0" rtl="0" algn="just">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Me gustan los aviones, me gustas tú</a:t>
            </a:r>
            <a:endParaRPr/>
          </a:p>
          <a:p>
            <a:pPr indent="0" lvl="0" marL="0" marR="0" rtl="0" algn="just">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Me gusta viajar, me gustas tú</a:t>
            </a:r>
            <a:endParaRPr/>
          </a:p>
          <a:p>
            <a:pPr indent="0" lvl="0" marL="0" marR="0" rtl="0" algn="just">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Me gusta la mañana, me gustas tú</a:t>
            </a:r>
            <a:endParaRPr/>
          </a:p>
          <a:p>
            <a:pPr indent="0" lvl="0" marL="0" marR="0" rtl="0" algn="just">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Me gusta el viento, me gustas tú</a:t>
            </a:r>
            <a:endParaRPr/>
          </a:p>
          <a:p>
            <a:pPr indent="0" lvl="0" marL="0" marR="0" rtl="0" algn="just">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Me gusta soñar, me gustas tú</a:t>
            </a:r>
            <a:endParaRPr/>
          </a:p>
          <a:p>
            <a:pPr indent="0" lvl="0" marL="0" marR="0" rtl="0" algn="just">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Me gusta la mar, me gustas tú</a:t>
            </a:r>
            <a:endParaRPr b="0" i="0" sz="1350" u="none" cap="none" strike="noStrike">
              <a:solidFill>
                <a:srgbClr val="000000"/>
              </a:solidFill>
              <a:latin typeface="DM Sans"/>
              <a:ea typeface="DM Sans"/>
              <a:cs typeface="DM Sans"/>
              <a:sym typeface="DM Sans"/>
            </a:endParaRPr>
          </a:p>
        </p:txBody>
      </p:sp>
      <p:sp>
        <p:nvSpPr>
          <p:cNvPr id="847" name="Google Shape;847;p111"/>
          <p:cNvSpPr txBox="1"/>
          <p:nvPr/>
        </p:nvSpPr>
        <p:spPr>
          <a:xfrm>
            <a:off x="974653" y="20919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 Condicional</a:t>
            </a:r>
            <a:endParaRPr b="1" i="0" sz="4000" u="none" cap="none" strike="noStrike">
              <a:solidFill>
                <a:schemeClr val="dk1"/>
              </a:solidFill>
              <a:latin typeface="DM Sans"/>
              <a:ea typeface="DM Sans"/>
              <a:cs typeface="DM Sans"/>
              <a:sym typeface="DM Sans"/>
            </a:endParaRPr>
          </a:p>
        </p:txBody>
      </p:sp>
      <p:sp>
        <p:nvSpPr>
          <p:cNvPr id="145" name="Google Shape;145;p35"/>
          <p:cNvSpPr txBox="1"/>
          <p:nvPr/>
        </p:nvSpPr>
        <p:spPr>
          <a:xfrm>
            <a:off x="473350" y="1755775"/>
            <a:ext cx="38346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En la vida diaria, actuamos de acuerdo a la evaluación de condiciones, de manera mucho más frecuente de lo que en realidad creemos: </a:t>
            </a:r>
            <a:r>
              <a:rPr lang="es" sz="1350">
                <a:latin typeface="DM Sans"/>
                <a:ea typeface="DM Sans"/>
                <a:cs typeface="DM Sans"/>
                <a:sym typeface="DM Sans"/>
              </a:rPr>
              <a:t>s</a:t>
            </a:r>
            <a:r>
              <a:rPr b="0" i="0" lang="es" sz="1350" u="none" cap="none" strike="noStrike">
                <a:solidFill>
                  <a:srgbClr val="000000"/>
                </a:solidFill>
                <a:latin typeface="DM Sans"/>
                <a:ea typeface="DM Sans"/>
                <a:cs typeface="DM Sans"/>
                <a:sym typeface="DM Sans"/>
              </a:rPr>
              <a:t>i el semáforo está en verde, cruzar la calle. Si no, esperar a que el semáforo se ponga en verde.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 sz="1350" u="none" cap="none" strike="noStrike">
                <a:solidFill>
                  <a:srgbClr val="000000"/>
                </a:solidFill>
                <a:latin typeface="DM Sans"/>
                <a:ea typeface="DM Sans"/>
                <a:cs typeface="DM Sans"/>
                <a:sym typeface="DM Sans"/>
              </a:rPr>
              <a:t>A veces, también evaluamos más de una condición para ejecutar una determinada acción: </a:t>
            </a:r>
            <a:r>
              <a:rPr lang="es" sz="1350">
                <a:latin typeface="DM Sans"/>
                <a:ea typeface="DM Sans"/>
                <a:cs typeface="DM Sans"/>
                <a:sym typeface="DM Sans"/>
              </a:rPr>
              <a:t>s</a:t>
            </a:r>
            <a:r>
              <a:rPr b="0" i="0" lang="es" sz="1350" u="none" cap="none" strike="noStrike">
                <a:solidFill>
                  <a:srgbClr val="000000"/>
                </a:solidFill>
                <a:latin typeface="DM Sans"/>
                <a:ea typeface="DM Sans"/>
                <a:cs typeface="DM Sans"/>
                <a:sym typeface="DM Sans"/>
              </a:rPr>
              <a:t>i llega la factura de la luz y tengo dinero, pagar la factura.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146" name="Google Shape;146;p35"/>
          <p:cNvPicPr preferRelativeResize="0"/>
          <p:nvPr/>
        </p:nvPicPr>
        <p:blipFill rotWithShape="1">
          <a:blip r:embed="rId3">
            <a:alphaModFix/>
          </a:blip>
          <a:srcRect b="0" l="0" r="0" t="0"/>
          <a:stretch/>
        </p:blipFill>
        <p:spPr>
          <a:xfrm>
            <a:off x="4646525" y="1864576"/>
            <a:ext cx="3508125" cy="1901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